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732" r:id="rId1"/>
    <p:sldMasterId id="2147483745" r:id="rId2"/>
  </p:sldMasterIdLst>
  <p:notesMasterIdLst>
    <p:notesMasterId r:id="rId22"/>
  </p:notesMasterIdLst>
  <p:sldIdLst>
    <p:sldId id="272" r:id="rId3"/>
    <p:sldId id="275" r:id="rId4"/>
    <p:sldId id="294" r:id="rId5"/>
    <p:sldId id="274" r:id="rId6"/>
    <p:sldId id="287" r:id="rId7"/>
    <p:sldId id="293" r:id="rId8"/>
    <p:sldId id="277" r:id="rId9"/>
    <p:sldId id="276" r:id="rId10"/>
    <p:sldId id="295" r:id="rId11"/>
    <p:sldId id="278" r:id="rId12"/>
    <p:sldId id="283" r:id="rId13"/>
    <p:sldId id="280" r:id="rId14"/>
    <p:sldId id="296" r:id="rId15"/>
    <p:sldId id="282" r:id="rId16"/>
    <p:sldId id="279" r:id="rId17"/>
    <p:sldId id="285" r:id="rId18"/>
    <p:sldId id="286" r:id="rId19"/>
    <p:sldId id="289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>
                <a:solidFill>
                  <a:sysClr val="windowText" lastClr="000000"/>
                </a:solidFill>
              </a:rPr>
              <a:t>15 National CLAS Standards</a:t>
            </a:r>
          </a:p>
          <a:p>
            <a:pPr>
              <a:defRPr b="1"/>
            </a:pPr>
            <a:r>
              <a:rPr lang="en-US" sz="2000" b="1">
                <a:solidFill>
                  <a:sysClr val="windowText" lastClr="000000"/>
                </a:solidFill>
              </a:rPr>
              <a:t>REACH Partner Outcomes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1652713119036E-2"/>
          <c:y val="0.18255263925342666"/>
          <c:w val="0.98204954215472917"/>
          <c:h val="0.719174540682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Increase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Ambulance</c:v>
                </c:pt>
                <c:pt idx="1">
                  <c:v>Aging Agency</c:v>
                </c:pt>
                <c:pt idx="2">
                  <c:v>NDPP</c:v>
                </c:pt>
                <c:pt idx="3">
                  <c:v>FQHC</c:v>
                </c:pt>
                <c:pt idx="4">
                  <c:v>Wellness</c:v>
                </c:pt>
                <c:pt idx="5">
                  <c:v>Hospital</c:v>
                </c:pt>
                <c:pt idx="6">
                  <c:v>Pharmacy</c:v>
                </c:pt>
                <c:pt idx="7">
                  <c:v>Hospice</c:v>
                </c:pt>
                <c:pt idx="8">
                  <c:v>Average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15</c:v>
                </c:pt>
                <c:pt idx="1">
                  <c:v>14</c:v>
                </c:pt>
                <c:pt idx="2">
                  <c:v>13</c:v>
                </c:pt>
                <c:pt idx="3">
                  <c:v>12</c:v>
                </c:pt>
                <c:pt idx="4">
                  <c:v>10</c:v>
                </c:pt>
                <c:pt idx="5">
                  <c:v>10</c:v>
                </c:pt>
                <c:pt idx="6">
                  <c:v>9</c:v>
                </c:pt>
                <c:pt idx="7">
                  <c:v>7</c:v>
                </c:pt>
                <c:pt idx="8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489-4646-9BBF-FA302CF610B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 Change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Ambulance</c:v>
                </c:pt>
                <c:pt idx="1">
                  <c:v>Aging Agency</c:v>
                </c:pt>
                <c:pt idx="2">
                  <c:v>NDPP</c:v>
                </c:pt>
                <c:pt idx="3">
                  <c:v>FQHC</c:v>
                </c:pt>
                <c:pt idx="4">
                  <c:v>Wellness</c:v>
                </c:pt>
                <c:pt idx="5">
                  <c:v>Hospital</c:v>
                </c:pt>
                <c:pt idx="6">
                  <c:v>Pharmacy</c:v>
                </c:pt>
                <c:pt idx="7">
                  <c:v>Hospice</c:v>
                </c:pt>
                <c:pt idx="8">
                  <c:v>Average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5</c:v>
                </c:pt>
                <c:pt idx="5">
                  <c:v>5</c:v>
                </c:pt>
                <c:pt idx="6">
                  <c:v>6</c:v>
                </c:pt>
                <c:pt idx="7">
                  <c:v>8</c:v>
                </c:pt>
                <c:pt idx="8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489-4646-9BBF-FA302CF610B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00313192"/>
        <c:axId val="500313584"/>
      </c:barChart>
      <c:catAx>
        <c:axId val="500313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313584"/>
        <c:crosses val="autoZero"/>
        <c:auto val="1"/>
        <c:lblAlgn val="ctr"/>
        <c:lblOffset val="100"/>
        <c:noMultiLvlLbl val="0"/>
      </c:catAx>
      <c:valAx>
        <c:axId val="500313584"/>
        <c:scaling>
          <c:orientation val="minMax"/>
          <c:max val="15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500313192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586171310629523"/>
          <c:y val="0.20619903644119958"/>
          <c:w val="0.54249725750225497"/>
          <c:h val="0.107367899767246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74B02D-2F87-4CE0-80CB-D3BAE0981926}" type="doc">
      <dgm:prSet loTypeId="urn:microsoft.com/office/officeart/2005/8/layout/process4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AB84CC-519B-4147-A37A-E2F18F77F1ED}">
      <dgm:prSet custT="1"/>
      <dgm:spPr/>
      <dgm:t>
        <a:bodyPr/>
        <a:lstStyle/>
        <a:p>
          <a:r>
            <a:rPr lang="en-US" sz="2000" b="1" dirty="0"/>
            <a:t>Research CLAS standards &amp; select assessment tool</a:t>
          </a:r>
        </a:p>
      </dgm:t>
    </dgm:pt>
    <dgm:pt modelId="{31D0492C-209F-49D0-9020-F5A82B5FD4A3}" type="parTrans" cxnId="{E9ED32C4-FA8C-420C-BA7E-B0320F19BBCD}">
      <dgm:prSet/>
      <dgm:spPr/>
      <dgm:t>
        <a:bodyPr/>
        <a:lstStyle/>
        <a:p>
          <a:endParaRPr lang="en-US"/>
        </a:p>
      </dgm:t>
    </dgm:pt>
    <dgm:pt modelId="{86287DC9-6865-496F-BEF2-C63787909F4E}" type="sibTrans" cxnId="{E9ED32C4-FA8C-420C-BA7E-B0320F19BBCD}">
      <dgm:prSet/>
      <dgm:spPr/>
      <dgm:t>
        <a:bodyPr/>
        <a:lstStyle/>
        <a:p>
          <a:endParaRPr lang="en-US"/>
        </a:p>
      </dgm:t>
    </dgm:pt>
    <dgm:pt modelId="{5A4E6DDE-11E9-4157-95D1-3F42C632B891}">
      <dgm:prSet custT="1"/>
      <dgm:spPr/>
      <dgm:t>
        <a:bodyPr/>
        <a:lstStyle/>
        <a:p>
          <a:r>
            <a:rPr lang="en-US" sz="2000" b="1" dirty="0"/>
            <a:t>Meet with each partner to review tool and provide technical ass</a:t>
          </a:r>
          <a:r>
            <a:rPr lang="en-US" sz="1800" b="1" dirty="0"/>
            <a:t>istance</a:t>
          </a:r>
        </a:p>
      </dgm:t>
    </dgm:pt>
    <dgm:pt modelId="{DF71A9F8-CE88-4D92-8024-307E0CB7E5AF}" type="parTrans" cxnId="{C44313CF-F159-4C12-B452-50665BBD6538}">
      <dgm:prSet/>
      <dgm:spPr/>
      <dgm:t>
        <a:bodyPr/>
        <a:lstStyle/>
        <a:p>
          <a:endParaRPr lang="en-US"/>
        </a:p>
      </dgm:t>
    </dgm:pt>
    <dgm:pt modelId="{A9E054DB-A180-408C-80E3-2F67707C783D}" type="sibTrans" cxnId="{C44313CF-F159-4C12-B452-50665BBD6538}">
      <dgm:prSet/>
      <dgm:spPr/>
      <dgm:t>
        <a:bodyPr/>
        <a:lstStyle/>
        <a:p>
          <a:endParaRPr lang="en-US"/>
        </a:p>
      </dgm:t>
    </dgm:pt>
    <dgm:pt modelId="{B7E7A8BB-1D63-491A-91AA-B63C0383A6D9}">
      <dgm:prSet custT="1"/>
      <dgm:spPr/>
      <dgm:t>
        <a:bodyPr/>
        <a:lstStyle/>
        <a:p>
          <a:r>
            <a:rPr lang="en-US" sz="2000" b="1" dirty="0"/>
            <a:t>Partner completes baseline assessment</a:t>
          </a:r>
        </a:p>
      </dgm:t>
    </dgm:pt>
    <dgm:pt modelId="{858BA73B-D26E-42A6-808A-A215A2AC6A65}" type="parTrans" cxnId="{9C0DCCDA-5BE9-44D2-A5C2-2B152537311A}">
      <dgm:prSet/>
      <dgm:spPr/>
      <dgm:t>
        <a:bodyPr/>
        <a:lstStyle/>
        <a:p>
          <a:endParaRPr lang="en-US"/>
        </a:p>
      </dgm:t>
    </dgm:pt>
    <dgm:pt modelId="{CFC6EEA8-271A-492D-989B-9A64E66939B4}" type="sibTrans" cxnId="{9C0DCCDA-5BE9-44D2-A5C2-2B152537311A}">
      <dgm:prSet/>
      <dgm:spPr/>
      <dgm:t>
        <a:bodyPr/>
        <a:lstStyle/>
        <a:p>
          <a:endParaRPr lang="en-US"/>
        </a:p>
      </dgm:t>
    </dgm:pt>
    <dgm:pt modelId="{8B5DD7F7-663C-4FF8-A882-339AFBCBD933}">
      <dgm:prSet custT="1"/>
      <dgm:spPr/>
      <dgm:t>
        <a:bodyPr/>
        <a:lstStyle/>
        <a:p>
          <a:r>
            <a:rPr lang="en-US" sz="2000" b="1" dirty="0"/>
            <a:t>Assessments are scored, baseline reports disseminated</a:t>
          </a:r>
        </a:p>
      </dgm:t>
    </dgm:pt>
    <dgm:pt modelId="{159E1D4F-8A88-40E1-9632-44A53E625E27}" type="parTrans" cxnId="{28A8B427-F00F-48FD-AE9A-45EC8101FFF7}">
      <dgm:prSet/>
      <dgm:spPr/>
      <dgm:t>
        <a:bodyPr/>
        <a:lstStyle/>
        <a:p>
          <a:endParaRPr lang="en-US"/>
        </a:p>
      </dgm:t>
    </dgm:pt>
    <dgm:pt modelId="{3B972B53-DE37-4A16-B762-C05379983DED}" type="sibTrans" cxnId="{28A8B427-F00F-48FD-AE9A-45EC8101FFF7}">
      <dgm:prSet/>
      <dgm:spPr/>
      <dgm:t>
        <a:bodyPr/>
        <a:lstStyle/>
        <a:p>
          <a:endParaRPr lang="en-US"/>
        </a:p>
      </dgm:t>
    </dgm:pt>
    <dgm:pt modelId="{ACE6E39F-E6CB-4E8F-87BC-070A662DA598}">
      <dgm:prSet custT="1"/>
      <dgm:spPr/>
      <dgm:t>
        <a:bodyPr/>
        <a:lstStyle/>
        <a:p>
          <a:r>
            <a:rPr lang="en-US" sz="2000" b="1" dirty="0"/>
            <a:t>Goals and action plans created with each partner </a:t>
          </a:r>
        </a:p>
      </dgm:t>
    </dgm:pt>
    <dgm:pt modelId="{6D8A6E8A-4CD2-4DF3-97AF-BCDEB9E6B3F0}" type="parTrans" cxnId="{67B0D908-2B77-4806-9247-FE510F49FFBE}">
      <dgm:prSet/>
      <dgm:spPr/>
      <dgm:t>
        <a:bodyPr/>
        <a:lstStyle/>
        <a:p>
          <a:endParaRPr lang="en-US"/>
        </a:p>
      </dgm:t>
    </dgm:pt>
    <dgm:pt modelId="{B9A715B4-BC52-450D-A341-66D9FD77A50C}" type="sibTrans" cxnId="{67B0D908-2B77-4806-9247-FE510F49FFBE}">
      <dgm:prSet/>
      <dgm:spPr/>
      <dgm:t>
        <a:bodyPr/>
        <a:lstStyle/>
        <a:p>
          <a:endParaRPr lang="en-US"/>
        </a:p>
      </dgm:t>
    </dgm:pt>
    <dgm:pt modelId="{90C10537-88F0-4729-9433-A36742A9596B}">
      <dgm:prSet custT="1"/>
      <dgm:spPr/>
      <dgm:t>
        <a:bodyPr/>
        <a:lstStyle/>
        <a:p>
          <a:r>
            <a:rPr lang="en-US" sz="2000" b="1" dirty="0"/>
            <a:t>Strategies are implemented - training and resources provided</a:t>
          </a:r>
        </a:p>
      </dgm:t>
    </dgm:pt>
    <dgm:pt modelId="{E1EB4260-D878-4A7F-BDC7-835833ACF281}" type="parTrans" cxnId="{98D7EABD-4DA6-4527-8BF1-E134209475E7}">
      <dgm:prSet/>
      <dgm:spPr/>
      <dgm:t>
        <a:bodyPr/>
        <a:lstStyle/>
        <a:p>
          <a:endParaRPr lang="en-US"/>
        </a:p>
      </dgm:t>
    </dgm:pt>
    <dgm:pt modelId="{E7D180CE-5F47-4A22-8455-3F644B4109BB}" type="sibTrans" cxnId="{98D7EABD-4DA6-4527-8BF1-E134209475E7}">
      <dgm:prSet/>
      <dgm:spPr/>
      <dgm:t>
        <a:bodyPr/>
        <a:lstStyle/>
        <a:p>
          <a:endParaRPr lang="en-US"/>
        </a:p>
      </dgm:t>
    </dgm:pt>
    <dgm:pt modelId="{CE6EC907-DC82-47C3-9EE5-985DE73A55D1}">
      <dgm:prSet custT="1"/>
      <dgm:spPr/>
      <dgm:t>
        <a:bodyPr/>
        <a:lstStyle/>
        <a:p>
          <a:r>
            <a:rPr lang="en-US" sz="2000" b="1" dirty="0"/>
            <a:t>Post assessment completed &amp; CLAS outcomes reported </a:t>
          </a:r>
        </a:p>
      </dgm:t>
    </dgm:pt>
    <dgm:pt modelId="{38327C4E-364C-4A64-BA6A-A539252CA082}" type="parTrans" cxnId="{47327616-7D96-446E-B8AA-1991DA4567B8}">
      <dgm:prSet/>
      <dgm:spPr/>
      <dgm:t>
        <a:bodyPr/>
        <a:lstStyle/>
        <a:p>
          <a:endParaRPr lang="en-US"/>
        </a:p>
      </dgm:t>
    </dgm:pt>
    <dgm:pt modelId="{F7D0F179-F1E3-4860-8616-9E0CD263AD04}" type="sibTrans" cxnId="{47327616-7D96-446E-B8AA-1991DA4567B8}">
      <dgm:prSet/>
      <dgm:spPr/>
      <dgm:t>
        <a:bodyPr/>
        <a:lstStyle/>
        <a:p>
          <a:endParaRPr lang="en-US"/>
        </a:p>
      </dgm:t>
    </dgm:pt>
    <dgm:pt modelId="{19AA9446-7E90-4FC7-800D-1FF264F0B69C}" type="pres">
      <dgm:prSet presAssocID="{F574B02D-2F87-4CE0-80CB-D3BAE098192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CDD7EF-1758-45CB-BAD7-D5E54CA818C4}" type="pres">
      <dgm:prSet presAssocID="{CE6EC907-DC82-47C3-9EE5-985DE73A55D1}" presName="boxAndChildren" presStyleCnt="0"/>
      <dgm:spPr/>
    </dgm:pt>
    <dgm:pt modelId="{D7FE544D-D633-43E2-8316-D1F33ED7882F}" type="pres">
      <dgm:prSet presAssocID="{CE6EC907-DC82-47C3-9EE5-985DE73A55D1}" presName="parentTextBox" presStyleLbl="node1" presStyleIdx="0" presStyleCnt="7"/>
      <dgm:spPr/>
      <dgm:t>
        <a:bodyPr/>
        <a:lstStyle/>
        <a:p>
          <a:endParaRPr lang="en-US"/>
        </a:p>
      </dgm:t>
    </dgm:pt>
    <dgm:pt modelId="{D8D4B957-5694-4760-952C-D18C0F57556D}" type="pres">
      <dgm:prSet presAssocID="{E7D180CE-5F47-4A22-8455-3F644B4109BB}" presName="sp" presStyleCnt="0"/>
      <dgm:spPr/>
    </dgm:pt>
    <dgm:pt modelId="{C03D97F9-E878-4A9E-99D2-B9C3ADCFA5F3}" type="pres">
      <dgm:prSet presAssocID="{90C10537-88F0-4729-9433-A36742A9596B}" presName="arrowAndChildren" presStyleCnt="0"/>
      <dgm:spPr/>
    </dgm:pt>
    <dgm:pt modelId="{3C8D1028-AC86-40DC-994E-637E29523938}" type="pres">
      <dgm:prSet presAssocID="{90C10537-88F0-4729-9433-A36742A9596B}" presName="parentTextArrow" presStyleLbl="node1" presStyleIdx="1" presStyleCnt="7"/>
      <dgm:spPr/>
      <dgm:t>
        <a:bodyPr/>
        <a:lstStyle/>
        <a:p>
          <a:endParaRPr lang="en-US"/>
        </a:p>
      </dgm:t>
    </dgm:pt>
    <dgm:pt modelId="{6849C7C7-6CBD-44C2-AED9-93009B0BCA04}" type="pres">
      <dgm:prSet presAssocID="{B9A715B4-BC52-450D-A341-66D9FD77A50C}" presName="sp" presStyleCnt="0"/>
      <dgm:spPr/>
    </dgm:pt>
    <dgm:pt modelId="{34188111-8B80-4529-B2CD-5766D6B260E7}" type="pres">
      <dgm:prSet presAssocID="{ACE6E39F-E6CB-4E8F-87BC-070A662DA598}" presName="arrowAndChildren" presStyleCnt="0"/>
      <dgm:spPr/>
    </dgm:pt>
    <dgm:pt modelId="{65E9B2D6-C862-4866-92E2-1E5CFC5845AF}" type="pres">
      <dgm:prSet presAssocID="{ACE6E39F-E6CB-4E8F-87BC-070A662DA598}" presName="parentTextArrow" presStyleLbl="node1" presStyleIdx="2" presStyleCnt="7"/>
      <dgm:spPr/>
      <dgm:t>
        <a:bodyPr/>
        <a:lstStyle/>
        <a:p>
          <a:endParaRPr lang="en-US"/>
        </a:p>
      </dgm:t>
    </dgm:pt>
    <dgm:pt modelId="{D9F9BC86-E7B5-4424-B789-E77C045D1464}" type="pres">
      <dgm:prSet presAssocID="{3B972B53-DE37-4A16-B762-C05379983DED}" presName="sp" presStyleCnt="0"/>
      <dgm:spPr/>
    </dgm:pt>
    <dgm:pt modelId="{602185B6-672B-4CD1-9763-47707D0572CB}" type="pres">
      <dgm:prSet presAssocID="{8B5DD7F7-663C-4FF8-A882-339AFBCBD933}" presName="arrowAndChildren" presStyleCnt="0"/>
      <dgm:spPr/>
    </dgm:pt>
    <dgm:pt modelId="{6EA34096-93A6-400E-8262-BC0F8D41DCEB}" type="pres">
      <dgm:prSet presAssocID="{8B5DD7F7-663C-4FF8-A882-339AFBCBD933}" presName="parentTextArrow" presStyleLbl="node1" presStyleIdx="3" presStyleCnt="7"/>
      <dgm:spPr/>
      <dgm:t>
        <a:bodyPr/>
        <a:lstStyle/>
        <a:p>
          <a:endParaRPr lang="en-US"/>
        </a:p>
      </dgm:t>
    </dgm:pt>
    <dgm:pt modelId="{9329CC1C-B9BB-4694-B688-A13D48892C84}" type="pres">
      <dgm:prSet presAssocID="{CFC6EEA8-271A-492D-989B-9A64E66939B4}" presName="sp" presStyleCnt="0"/>
      <dgm:spPr/>
    </dgm:pt>
    <dgm:pt modelId="{A68DF138-8AEC-44CE-AABE-912C142855DB}" type="pres">
      <dgm:prSet presAssocID="{B7E7A8BB-1D63-491A-91AA-B63C0383A6D9}" presName="arrowAndChildren" presStyleCnt="0"/>
      <dgm:spPr/>
    </dgm:pt>
    <dgm:pt modelId="{DA6E8FD8-4A2A-4571-B011-18D028A3AA14}" type="pres">
      <dgm:prSet presAssocID="{B7E7A8BB-1D63-491A-91AA-B63C0383A6D9}" presName="parentTextArrow" presStyleLbl="node1" presStyleIdx="4" presStyleCnt="7"/>
      <dgm:spPr/>
      <dgm:t>
        <a:bodyPr/>
        <a:lstStyle/>
        <a:p>
          <a:endParaRPr lang="en-US"/>
        </a:p>
      </dgm:t>
    </dgm:pt>
    <dgm:pt modelId="{88A34495-21CB-43FF-9502-96F7AF7636B7}" type="pres">
      <dgm:prSet presAssocID="{A9E054DB-A180-408C-80E3-2F67707C783D}" presName="sp" presStyleCnt="0"/>
      <dgm:spPr/>
    </dgm:pt>
    <dgm:pt modelId="{43D4993B-C606-41CB-8F6A-F6F3252FEDCE}" type="pres">
      <dgm:prSet presAssocID="{5A4E6DDE-11E9-4157-95D1-3F42C632B891}" presName="arrowAndChildren" presStyleCnt="0"/>
      <dgm:spPr/>
    </dgm:pt>
    <dgm:pt modelId="{6AA5D8CB-51E2-4E71-B64C-B7341CA99160}" type="pres">
      <dgm:prSet presAssocID="{5A4E6DDE-11E9-4157-95D1-3F42C632B891}" presName="parentTextArrow" presStyleLbl="node1" presStyleIdx="5" presStyleCnt="7"/>
      <dgm:spPr/>
      <dgm:t>
        <a:bodyPr/>
        <a:lstStyle/>
        <a:p>
          <a:endParaRPr lang="en-US"/>
        </a:p>
      </dgm:t>
    </dgm:pt>
    <dgm:pt modelId="{26FD6C25-A7C0-4B75-9BBF-220EE5506457}" type="pres">
      <dgm:prSet presAssocID="{86287DC9-6865-496F-BEF2-C63787909F4E}" presName="sp" presStyleCnt="0"/>
      <dgm:spPr/>
    </dgm:pt>
    <dgm:pt modelId="{87EC88D9-6BAA-43CD-9A72-5DE000A02157}" type="pres">
      <dgm:prSet presAssocID="{7DAB84CC-519B-4147-A37A-E2F18F77F1ED}" presName="arrowAndChildren" presStyleCnt="0"/>
      <dgm:spPr/>
    </dgm:pt>
    <dgm:pt modelId="{EBD7EAEE-A888-4A49-82AD-32C43F5BAA84}" type="pres">
      <dgm:prSet presAssocID="{7DAB84CC-519B-4147-A37A-E2F18F77F1ED}" presName="parentTextArrow" presStyleLbl="node1" presStyleIdx="6" presStyleCnt="7"/>
      <dgm:spPr/>
      <dgm:t>
        <a:bodyPr/>
        <a:lstStyle/>
        <a:p>
          <a:endParaRPr lang="en-US"/>
        </a:p>
      </dgm:t>
    </dgm:pt>
  </dgm:ptLst>
  <dgm:cxnLst>
    <dgm:cxn modelId="{98D7EABD-4DA6-4527-8BF1-E134209475E7}" srcId="{F574B02D-2F87-4CE0-80CB-D3BAE0981926}" destId="{90C10537-88F0-4729-9433-A36742A9596B}" srcOrd="5" destOrd="0" parTransId="{E1EB4260-D878-4A7F-BDC7-835833ACF281}" sibTransId="{E7D180CE-5F47-4A22-8455-3F644B4109BB}"/>
    <dgm:cxn modelId="{67B0D908-2B77-4806-9247-FE510F49FFBE}" srcId="{F574B02D-2F87-4CE0-80CB-D3BAE0981926}" destId="{ACE6E39F-E6CB-4E8F-87BC-070A662DA598}" srcOrd="4" destOrd="0" parTransId="{6D8A6E8A-4CD2-4DF3-97AF-BCDEB9E6B3F0}" sibTransId="{B9A715B4-BC52-450D-A341-66D9FD77A50C}"/>
    <dgm:cxn modelId="{E089E527-A9E5-40CA-83DC-A1FF1D5A468E}" type="presOf" srcId="{B7E7A8BB-1D63-491A-91AA-B63C0383A6D9}" destId="{DA6E8FD8-4A2A-4571-B011-18D028A3AA14}" srcOrd="0" destOrd="0" presId="urn:microsoft.com/office/officeart/2005/8/layout/process4"/>
    <dgm:cxn modelId="{36C55D3C-FF5B-406B-9D2D-A8FD785D5F11}" type="presOf" srcId="{5A4E6DDE-11E9-4157-95D1-3F42C632B891}" destId="{6AA5D8CB-51E2-4E71-B64C-B7341CA99160}" srcOrd="0" destOrd="0" presId="urn:microsoft.com/office/officeart/2005/8/layout/process4"/>
    <dgm:cxn modelId="{B816189D-7DAA-48A8-808A-BB47BFA9D03E}" type="presOf" srcId="{CE6EC907-DC82-47C3-9EE5-985DE73A55D1}" destId="{D7FE544D-D633-43E2-8316-D1F33ED7882F}" srcOrd="0" destOrd="0" presId="urn:microsoft.com/office/officeart/2005/8/layout/process4"/>
    <dgm:cxn modelId="{47327616-7D96-446E-B8AA-1991DA4567B8}" srcId="{F574B02D-2F87-4CE0-80CB-D3BAE0981926}" destId="{CE6EC907-DC82-47C3-9EE5-985DE73A55D1}" srcOrd="6" destOrd="0" parTransId="{38327C4E-364C-4A64-BA6A-A539252CA082}" sibTransId="{F7D0F179-F1E3-4860-8616-9E0CD263AD04}"/>
    <dgm:cxn modelId="{2DBA737D-536C-40C5-8492-3364E0D5F00C}" type="presOf" srcId="{F574B02D-2F87-4CE0-80CB-D3BAE0981926}" destId="{19AA9446-7E90-4FC7-800D-1FF264F0B69C}" srcOrd="0" destOrd="0" presId="urn:microsoft.com/office/officeart/2005/8/layout/process4"/>
    <dgm:cxn modelId="{E211D8D9-584B-45D1-A8B5-2B29A5A7F30C}" type="presOf" srcId="{8B5DD7F7-663C-4FF8-A882-339AFBCBD933}" destId="{6EA34096-93A6-400E-8262-BC0F8D41DCEB}" srcOrd="0" destOrd="0" presId="urn:microsoft.com/office/officeart/2005/8/layout/process4"/>
    <dgm:cxn modelId="{C44313CF-F159-4C12-B452-50665BBD6538}" srcId="{F574B02D-2F87-4CE0-80CB-D3BAE0981926}" destId="{5A4E6DDE-11E9-4157-95D1-3F42C632B891}" srcOrd="1" destOrd="0" parTransId="{DF71A9F8-CE88-4D92-8024-307E0CB7E5AF}" sibTransId="{A9E054DB-A180-408C-80E3-2F67707C783D}"/>
    <dgm:cxn modelId="{D0B86556-8D47-49C7-ACAE-EA58F4B0DAE6}" type="presOf" srcId="{90C10537-88F0-4729-9433-A36742A9596B}" destId="{3C8D1028-AC86-40DC-994E-637E29523938}" srcOrd="0" destOrd="0" presId="urn:microsoft.com/office/officeart/2005/8/layout/process4"/>
    <dgm:cxn modelId="{28A8B427-F00F-48FD-AE9A-45EC8101FFF7}" srcId="{F574B02D-2F87-4CE0-80CB-D3BAE0981926}" destId="{8B5DD7F7-663C-4FF8-A882-339AFBCBD933}" srcOrd="3" destOrd="0" parTransId="{159E1D4F-8A88-40E1-9632-44A53E625E27}" sibTransId="{3B972B53-DE37-4A16-B762-C05379983DED}"/>
    <dgm:cxn modelId="{9C0DCCDA-5BE9-44D2-A5C2-2B152537311A}" srcId="{F574B02D-2F87-4CE0-80CB-D3BAE0981926}" destId="{B7E7A8BB-1D63-491A-91AA-B63C0383A6D9}" srcOrd="2" destOrd="0" parTransId="{858BA73B-D26E-42A6-808A-A215A2AC6A65}" sibTransId="{CFC6EEA8-271A-492D-989B-9A64E66939B4}"/>
    <dgm:cxn modelId="{93FAA517-E0D2-4C2D-9482-4CA02AD3466B}" type="presOf" srcId="{ACE6E39F-E6CB-4E8F-87BC-070A662DA598}" destId="{65E9B2D6-C862-4866-92E2-1E5CFC5845AF}" srcOrd="0" destOrd="0" presId="urn:microsoft.com/office/officeart/2005/8/layout/process4"/>
    <dgm:cxn modelId="{685423AA-551C-4B14-8E39-6C110F3CB51D}" type="presOf" srcId="{7DAB84CC-519B-4147-A37A-E2F18F77F1ED}" destId="{EBD7EAEE-A888-4A49-82AD-32C43F5BAA84}" srcOrd="0" destOrd="0" presId="urn:microsoft.com/office/officeart/2005/8/layout/process4"/>
    <dgm:cxn modelId="{E9ED32C4-FA8C-420C-BA7E-B0320F19BBCD}" srcId="{F574B02D-2F87-4CE0-80CB-D3BAE0981926}" destId="{7DAB84CC-519B-4147-A37A-E2F18F77F1ED}" srcOrd="0" destOrd="0" parTransId="{31D0492C-209F-49D0-9020-F5A82B5FD4A3}" sibTransId="{86287DC9-6865-496F-BEF2-C63787909F4E}"/>
    <dgm:cxn modelId="{CFB146C0-C3E8-4EFF-AA83-3576DAD917A5}" type="presParOf" srcId="{19AA9446-7E90-4FC7-800D-1FF264F0B69C}" destId="{4ECDD7EF-1758-45CB-BAD7-D5E54CA818C4}" srcOrd="0" destOrd="0" presId="urn:microsoft.com/office/officeart/2005/8/layout/process4"/>
    <dgm:cxn modelId="{8C851E6B-2BEF-4F76-A42F-69B35539E237}" type="presParOf" srcId="{4ECDD7EF-1758-45CB-BAD7-D5E54CA818C4}" destId="{D7FE544D-D633-43E2-8316-D1F33ED7882F}" srcOrd="0" destOrd="0" presId="urn:microsoft.com/office/officeart/2005/8/layout/process4"/>
    <dgm:cxn modelId="{20DFAEA4-5EAF-42BE-A83D-1152C91D2DDD}" type="presParOf" srcId="{19AA9446-7E90-4FC7-800D-1FF264F0B69C}" destId="{D8D4B957-5694-4760-952C-D18C0F57556D}" srcOrd="1" destOrd="0" presId="urn:microsoft.com/office/officeart/2005/8/layout/process4"/>
    <dgm:cxn modelId="{061CDD34-4F40-4A1B-8B49-ECBBD34E943E}" type="presParOf" srcId="{19AA9446-7E90-4FC7-800D-1FF264F0B69C}" destId="{C03D97F9-E878-4A9E-99D2-B9C3ADCFA5F3}" srcOrd="2" destOrd="0" presId="urn:microsoft.com/office/officeart/2005/8/layout/process4"/>
    <dgm:cxn modelId="{A838EA7B-B090-4FA0-A5C6-4D0E7FA2E685}" type="presParOf" srcId="{C03D97F9-E878-4A9E-99D2-B9C3ADCFA5F3}" destId="{3C8D1028-AC86-40DC-994E-637E29523938}" srcOrd="0" destOrd="0" presId="urn:microsoft.com/office/officeart/2005/8/layout/process4"/>
    <dgm:cxn modelId="{E92E0E9B-1133-4035-81FE-6DF8FEDDF2DA}" type="presParOf" srcId="{19AA9446-7E90-4FC7-800D-1FF264F0B69C}" destId="{6849C7C7-6CBD-44C2-AED9-93009B0BCA04}" srcOrd="3" destOrd="0" presId="urn:microsoft.com/office/officeart/2005/8/layout/process4"/>
    <dgm:cxn modelId="{DCD928B1-B4D9-4B88-AD85-2B7F3CF8570B}" type="presParOf" srcId="{19AA9446-7E90-4FC7-800D-1FF264F0B69C}" destId="{34188111-8B80-4529-B2CD-5766D6B260E7}" srcOrd="4" destOrd="0" presId="urn:microsoft.com/office/officeart/2005/8/layout/process4"/>
    <dgm:cxn modelId="{E58261ED-8C8B-4D8A-8F5E-F358E29DA01A}" type="presParOf" srcId="{34188111-8B80-4529-B2CD-5766D6B260E7}" destId="{65E9B2D6-C862-4866-92E2-1E5CFC5845AF}" srcOrd="0" destOrd="0" presId="urn:microsoft.com/office/officeart/2005/8/layout/process4"/>
    <dgm:cxn modelId="{0F9D486E-C76F-4732-A3F0-38677BE8915A}" type="presParOf" srcId="{19AA9446-7E90-4FC7-800D-1FF264F0B69C}" destId="{D9F9BC86-E7B5-4424-B789-E77C045D1464}" srcOrd="5" destOrd="0" presId="urn:microsoft.com/office/officeart/2005/8/layout/process4"/>
    <dgm:cxn modelId="{C9E8A782-4C46-454D-BA5B-BCDBF34117C4}" type="presParOf" srcId="{19AA9446-7E90-4FC7-800D-1FF264F0B69C}" destId="{602185B6-672B-4CD1-9763-47707D0572CB}" srcOrd="6" destOrd="0" presId="urn:microsoft.com/office/officeart/2005/8/layout/process4"/>
    <dgm:cxn modelId="{49BAEDFD-EF42-4915-8DD6-119F10785324}" type="presParOf" srcId="{602185B6-672B-4CD1-9763-47707D0572CB}" destId="{6EA34096-93A6-400E-8262-BC0F8D41DCEB}" srcOrd="0" destOrd="0" presId="urn:microsoft.com/office/officeart/2005/8/layout/process4"/>
    <dgm:cxn modelId="{6041FF19-F6C0-4728-808E-71E9F326E80D}" type="presParOf" srcId="{19AA9446-7E90-4FC7-800D-1FF264F0B69C}" destId="{9329CC1C-B9BB-4694-B688-A13D48892C84}" srcOrd="7" destOrd="0" presId="urn:microsoft.com/office/officeart/2005/8/layout/process4"/>
    <dgm:cxn modelId="{511EA132-F254-4AC5-AEF1-08BD3CA8F984}" type="presParOf" srcId="{19AA9446-7E90-4FC7-800D-1FF264F0B69C}" destId="{A68DF138-8AEC-44CE-AABE-912C142855DB}" srcOrd="8" destOrd="0" presId="urn:microsoft.com/office/officeart/2005/8/layout/process4"/>
    <dgm:cxn modelId="{1F1CBC9F-7F34-4B29-A9A7-64B792B9317E}" type="presParOf" srcId="{A68DF138-8AEC-44CE-AABE-912C142855DB}" destId="{DA6E8FD8-4A2A-4571-B011-18D028A3AA14}" srcOrd="0" destOrd="0" presId="urn:microsoft.com/office/officeart/2005/8/layout/process4"/>
    <dgm:cxn modelId="{D4DD0070-573F-45DA-9807-8EA6CCC943DE}" type="presParOf" srcId="{19AA9446-7E90-4FC7-800D-1FF264F0B69C}" destId="{88A34495-21CB-43FF-9502-96F7AF7636B7}" srcOrd="9" destOrd="0" presId="urn:microsoft.com/office/officeart/2005/8/layout/process4"/>
    <dgm:cxn modelId="{94257B5D-E2C9-45BA-91CE-C8BD077CA4DE}" type="presParOf" srcId="{19AA9446-7E90-4FC7-800D-1FF264F0B69C}" destId="{43D4993B-C606-41CB-8F6A-F6F3252FEDCE}" srcOrd="10" destOrd="0" presId="urn:microsoft.com/office/officeart/2005/8/layout/process4"/>
    <dgm:cxn modelId="{9EB54C86-0227-429F-9A32-DC04FE7937A0}" type="presParOf" srcId="{43D4993B-C606-41CB-8F6A-F6F3252FEDCE}" destId="{6AA5D8CB-51E2-4E71-B64C-B7341CA99160}" srcOrd="0" destOrd="0" presId="urn:microsoft.com/office/officeart/2005/8/layout/process4"/>
    <dgm:cxn modelId="{DC12E116-2C08-4D2A-AC51-363E4C92E4E9}" type="presParOf" srcId="{19AA9446-7E90-4FC7-800D-1FF264F0B69C}" destId="{26FD6C25-A7C0-4B75-9BBF-220EE5506457}" srcOrd="11" destOrd="0" presId="urn:microsoft.com/office/officeart/2005/8/layout/process4"/>
    <dgm:cxn modelId="{F099CCA5-5C78-47AD-8726-F812332AD6B2}" type="presParOf" srcId="{19AA9446-7E90-4FC7-800D-1FF264F0B69C}" destId="{87EC88D9-6BAA-43CD-9A72-5DE000A02157}" srcOrd="12" destOrd="0" presId="urn:microsoft.com/office/officeart/2005/8/layout/process4"/>
    <dgm:cxn modelId="{3C471F79-9DF5-4271-893C-2C115A27E290}" type="presParOf" srcId="{87EC88D9-6BAA-43CD-9A72-5DE000A02157}" destId="{EBD7EAEE-A888-4A49-82AD-32C43F5BAA8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768FD6-DF1E-464B-98D4-FADD21320DDA}" type="doc">
      <dgm:prSet loTypeId="urn:microsoft.com/office/officeart/2005/8/layout/chevron1" loCatId="process" qsTypeId="urn:microsoft.com/office/officeart/2005/8/quickstyle/simple3" qsCatId="simple" csTypeId="urn:microsoft.com/office/officeart/2005/8/colors/accent1_5" csCatId="accent1" phldr="1"/>
      <dgm:spPr/>
    </dgm:pt>
    <dgm:pt modelId="{A318B4E5-648E-4A81-81EF-D8BCA12669C5}">
      <dgm:prSet phldrT="[Text]" custT="1"/>
      <dgm:spPr>
        <a:xfrm>
          <a:off x="2734" y="167369"/>
          <a:ext cx="1592028" cy="636811"/>
        </a:xfrm>
        <a:prstGeom prst="chevron">
          <a:avLst/>
        </a:prstGeom>
        <a:gradFill rotWithShape="0">
          <a:gsLst>
            <a:gs pos="0">
              <a:srgbClr val="5B9BD5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5B9BD5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5B9BD5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2000" b="0" cap="none" spc="0" dirty="0">
              <a:ln w="0"/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Not meeting standa</a:t>
          </a:r>
          <a:r>
            <a: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+mn-lt"/>
              <a:ea typeface="+mn-ea"/>
              <a:cs typeface="+mn-cs"/>
            </a:rPr>
            <a:t>rd</a:t>
          </a:r>
        </a:p>
      </dgm:t>
    </dgm:pt>
    <dgm:pt modelId="{58C96C30-28A1-4CA0-8CE9-B46047FCEC9D}" type="parTrans" cxnId="{9936B603-6D8D-47B0-83FE-478B3112E6FF}">
      <dgm:prSet/>
      <dgm:spPr/>
      <dgm:t>
        <a:bodyPr/>
        <a:lstStyle/>
        <a:p>
          <a:endParaRPr lang="en-US"/>
        </a:p>
      </dgm:t>
    </dgm:pt>
    <dgm:pt modelId="{A7039087-49EE-48A3-92EE-B90A25B5D841}" type="sibTrans" cxnId="{9936B603-6D8D-47B0-83FE-478B3112E6FF}">
      <dgm:prSet/>
      <dgm:spPr/>
      <dgm:t>
        <a:bodyPr/>
        <a:lstStyle/>
        <a:p>
          <a:endParaRPr lang="en-US"/>
        </a:p>
      </dgm:t>
    </dgm:pt>
    <dgm:pt modelId="{AC353665-3F98-44A9-BF63-3A0285AAB46A}">
      <dgm:prSet phldrT="[Text]" custT="1"/>
      <dgm:spPr>
        <a:xfrm>
          <a:off x="1435560" y="167369"/>
          <a:ext cx="1592028" cy="636811"/>
        </a:xfrm>
        <a:prstGeom prst="chevron">
          <a:avLst/>
        </a:prstGeom>
        <a:gradFill rotWithShape="0">
          <a:gsLst>
            <a:gs pos="0">
              <a:srgbClr val="5B9BD5">
                <a:alpha val="90000"/>
                <a:hueOff val="0"/>
                <a:satOff val="0"/>
                <a:lumOff val="0"/>
                <a:alphaOff val="-13333"/>
                <a:lumMod val="110000"/>
                <a:satMod val="105000"/>
                <a:tint val="67000"/>
              </a:srgbClr>
            </a:gs>
            <a:gs pos="50000">
              <a:srgbClr val="5B9BD5">
                <a:alpha val="90000"/>
                <a:hueOff val="0"/>
                <a:satOff val="0"/>
                <a:lumOff val="0"/>
                <a:alphaOff val="-13333"/>
                <a:lumMod val="105000"/>
                <a:satMod val="103000"/>
                <a:tint val="73000"/>
              </a:srgbClr>
            </a:gs>
            <a:gs pos="100000">
              <a:srgbClr val="5B9BD5">
                <a:alpha val="90000"/>
                <a:hueOff val="0"/>
                <a:satOff val="0"/>
                <a:lumOff val="0"/>
                <a:alphaOff val="-13333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2000" b="0" cap="none" spc="0" dirty="0">
              <a:ln w="0"/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rPr>
            <a:t>Minimally meeting standard</a:t>
          </a:r>
          <a:endParaRPr lang="en-US" sz="2000" b="0" dirty="0">
            <a:solidFill>
              <a:sysClr val="windowText" lastClr="000000"/>
            </a:solidFill>
            <a:effectLst/>
            <a:latin typeface="+mn-lt"/>
            <a:ea typeface="+mn-ea"/>
            <a:cs typeface="+mn-cs"/>
          </a:endParaRPr>
        </a:p>
      </dgm:t>
    </dgm:pt>
    <dgm:pt modelId="{DE356EDA-EE33-4D78-8AAD-451D3CC42F5E}" type="parTrans" cxnId="{592CD3FB-C155-4249-89A4-04D8B94ED4B8}">
      <dgm:prSet/>
      <dgm:spPr/>
      <dgm:t>
        <a:bodyPr/>
        <a:lstStyle/>
        <a:p>
          <a:endParaRPr lang="en-US"/>
        </a:p>
      </dgm:t>
    </dgm:pt>
    <dgm:pt modelId="{843F7692-56EE-46B5-96D3-D42E798EEE24}" type="sibTrans" cxnId="{592CD3FB-C155-4249-89A4-04D8B94ED4B8}">
      <dgm:prSet/>
      <dgm:spPr/>
      <dgm:t>
        <a:bodyPr/>
        <a:lstStyle/>
        <a:p>
          <a:endParaRPr lang="en-US"/>
        </a:p>
      </dgm:t>
    </dgm:pt>
    <dgm:pt modelId="{B92B7958-066C-4EB3-A1FC-77143D9BE4EB}">
      <dgm:prSet phldrT="[Text]"/>
      <dgm:spPr>
        <a:xfrm>
          <a:off x="2868386" y="167369"/>
          <a:ext cx="1592028" cy="636811"/>
        </a:xfrm>
        <a:prstGeom prst="chevron">
          <a:avLst/>
        </a:prstGeom>
        <a:gradFill rotWithShape="0">
          <a:gsLst>
            <a:gs pos="0">
              <a:srgbClr val="5B9BD5">
                <a:alpha val="90000"/>
                <a:hueOff val="0"/>
                <a:satOff val="0"/>
                <a:lumOff val="0"/>
                <a:alphaOff val="-26667"/>
                <a:lumMod val="110000"/>
                <a:satMod val="105000"/>
                <a:tint val="67000"/>
              </a:srgbClr>
            </a:gs>
            <a:gs pos="50000">
              <a:srgbClr val="5B9BD5">
                <a:alpha val="90000"/>
                <a:hueOff val="0"/>
                <a:satOff val="0"/>
                <a:lumOff val="0"/>
                <a:alphaOff val="-26667"/>
                <a:lumMod val="105000"/>
                <a:satMod val="103000"/>
                <a:tint val="73000"/>
              </a:srgbClr>
            </a:gs>
            <a:gs pos="100000">
              <a:srgbClr val="5B9BD5">
                <a:alpha val="90000"/>
                <a:hueOff val="0"/>
                <a:satOff val="0"/>
                <a:lumOff val="0"/>
                <a:alphaOff val="-26667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b="0" cap="none" spc="0" dirty="0">
              <a:ln w="0"/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rPr>
            <a:t>Partially meeting standard</a:t>
          </a:r>
        </a:p>
      </dgm:t>
    </dgm:pt>
    <dgm:pt modelId="{B5992102-4234-42DB-B79B-0FD337154368}" type="parTrans" cxnId="{1B82B347-F02C-40FC-8B76-D313DA917E83}">
      <dgm:prSet/>
      <dgm:spPr/>
      <dgm:t>
        <a:bodyPr/>
        <a:lstStyle/>
        <a:p>
          <a:endParaRPr lang="en-US"/>
        </a:p>
      </dgm:t>
    </dgm:pt>
    <dgm:pt modelId="{F7FC7E93-096C-4301-A51C-2CEA0523C924}" type="sibTrans" cxnId="{1B82B347-F02C-40FC-8B76-D313DA917E83}">
      <dgm:prSet/>
      <dgm:spPr/>
      <dgm:t>
        <a:bodyPr/>
        <a:lstStyle/>
        <a:p>
          <a:endParaRPr lang="en-US"/>
        </a:p>
      </dgm:t>
    </dgm:pt>
    <dgm:pt modelId="{044B00B1-C663-408E-8326-149158881CD0}">
      <dgm:prSet custT="1"/>
      <dgm:spPr>
        <a:xfrm>
          <a:off x="4301211" y="167369"/>
          <a:ext cx="1592028" cy="636811"/>
        </a:xfrm>
        <a:prstGeom prst="chevron">
          <a:avLst/>
        </a:prstGeom>
        <a:gradFill rotWithShape="0">
          <a:gsLst>
            <a:gs pos="0">
              <a:srgbClr val="5B9BD5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rgbClr>
            </a:gs>
            <a:gs pos="50000">
              <a:srgbClr val="5B9BD5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rgbClr>
            </a:gs>
            <a:gs pos="100000">
              <a:srgbClr val="5B9BD5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2000" b="0" cap="none" spc="0" dirty="0">
              <a:ln w="0"/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rPr>
            <a:t>Mostly meeting standard</a:t>
          </a:r>
          <a:endParaRPr lang="en-US" sz="2000" b="0" dirty="0">
            <a:solidFill>
              <a:sysClr val="windowText" lastClr="000000"/>
            </a:solidFill>
            <a:effectLst/>
            <a:latin typeface="+mn-lt"/>
            <a:ea typeface="+mn-ea"/>
            <a:cs typeface="+mn-cs"/>
          </a:endParaRPr>
        </a:p>
      </dgm:t>
    </dgm:pt>
    <dgm:pt modelId="{F83D5729-7398-4DEF-97E7-E0132A4F8168}" type="parTrans" cxnId="{493362F6-A1DE-46B5-9B18-0A799498C4BA}">
      <dgm:prSet/>
      <dgm:spPr/>
      <dgm:t>
        <a:bodyPr/>
        <a:lstStyle/>
        <a:p>
          <a:endParaRPr lang="en-US"/>
        </a:p>
      </dgm:t>
    </dgm:pt>
    <dgm:pt modelId="{C91A8DFF-A7A2-4C35-9B53-DA2F4C7B6B1A}" type="sibTrans" cxnId="{493362F6-A1DE-46B5-9B18-0A799498C4BA}">
      <dgm:prSet/>
      <dgm:spPr/>
      <dgm:t>
        <a:bodyPr/>
        <a:lstStyle/>
        <a:p>
          <a:endParaRPr lang="en-US"/>
        </a:p>
      </dgm:t>
    </dgm:pt>
    <dgm:pt modelId="{2E23C14A-EDC0-4BB0-A012-15405EA1AC2B}" type="pres">
      <dgm:prSet presAssocID="{87768FD6-DF1E-464B-98D4-FADD21320DDA}" presName="Name0" presStyleCnt="0">
        <dgm:presLayoutVars>
          <dgm:dir/>
          <dgm:animLvl val="lvl"/>
          <dgm:resizeHandles val="exact"/>
        </dgm:presLayoutVars>
      </dgm:prSet>
      <dgm:spPr/>
    </dgm:pt>
    <dgm:pt modelId="{9A0E0641-9C18-4316-9B5E-9635F6B8DDCC}" type="pres">
      <dgm:prSet presAssocID="{A318B4E5-648E-4A81-81EF-D8BCA12669C5}" presName="parTxOnly" presStyleLbl="node1" presStyleIdx="0" presStyleCnt="4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60773904-9E5A-4FE0-A15E-F0E8672952D0}" type="pres">
      <dgm:prSet presAssocID="{A7039087-49EE-48A3-92EE-B90A25B5D841}" presName="parTxOnlySpace" presStyleCnt="0"/>
      <dgm:spPr/>
    </dgm:pt>
    <dgm:pt modelId="{81D84983-DE7E-41E3-B581-FF1E6BD0A023}" type="pres">
      <dgm:prSet presAssocID="{AC353665-3F98-44A9-BF63-3A0285AAB46A}" presName="parTxOnly" presStyleLbl="node1" presStyleIdx="1" presStyleCnt="4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66DD8FA1-8089-4653-B2A4-3FC5E61E6549}" type="pres">
      <dgm:prSet presAssocID="{843F7692-56EE-46B5-96D3-D42E798EEE24}" presName="parTxOnlySpace" presStyleCnt="0"/>
      <dgm:spPr/>
    </dgm:pt>
    <dgm:pt modelId="{1EC947CD-9AC2-4378-BBA4-54CD350D0ED1}" type="pres">
      <dgm:prSet presAssocID="{B92B7958-066C-4EB3-A1FC-77143D9BE4EB}" presName="parTxOnly" presStyleLbl="node1" presStyleIdx="2" presStyleCnt="4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A6965831-0649-4535-8FCB-BE2A36FB0A63}" type="pres">
      <dgm:prSet presAssocID="{F7FC7E93-096C-4301-A51C-2CEA0523C924}" presName="parTxOnlySpace" presStyleCnt="0"/>
      <dgm:spPr/>
    </dgm:pt>
    <dgm:pt modelId="{A2E1F28B-B1AD-4D46-A4F4-F85867996DA2}" type="pres">
      <dgm:prSet presAssocID="{044B00B1-C663-408E-8326-149158881CD0}" presName="parTxOnly" presStyleLbl="node1" presStyleIdx="3" presStyleCnt="4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</dgm:ptLst>
  <dgm:cxnLst>
    <dgm:cxn modelId="{6C73C47A-6DF5-4FB8-97B8-89E9FF701A44}" type="presOf" srcId="{044B00B1-C663-408E-8326-149158881CD0}" destId="{A2E1F28B-B1AD-4D46-A4F4-F85867996DA2}" srcOrd="0" destOrd="0" presId="urn:microsoft.com/office/officeart/2005/8/layout/chevron1"/>
    <dgm:cxn modelId="{1B82B347-F02C-40FC-8B76-D313DA917E83}" srcId="{87768FD6-DF1E-464B-98D4-FADD21320DDA}" destId="{B92B7958-066C-4EB3-A1FC-77143D9BE4EB}" srcOrd="2" destOrd="0" parTransId="{B5992102-4234-42DB-B79B-0FD337154368}" sibTransId="{F7FC7E93-096C-4301-A51C-2CEA0523C924}"/>
    <dgm:cxn modelId="{8B44F624-F44D-44F4-952A-A3E095704C5C}" type="presOf" srcId="{AC353665-3F98-44A9-BF63-3A0285AAB46A}" destId="{81D84983-DE7E-41E3-B581-FF1E6BD0A023}" srcOrd="0" destOrd="0" presId="urn:microsoft.com/office/officeart/2005/8/layout/chevron1"/>
    <dgm:cxn modelId="{75D188E6-5360-41E1-8259-4DF3B4A26050}" type="presOf" srcId="{A318B4E5-648E-4A81-81EF-D8BCA12669C5}" destId="{9A0E0641-9C18-4316-9B5E-9635F6B8DDCC}" srcOrd="0" destOrd="0" presId="urn:microsoft.com/office/officeart/2005/8/layout/chevron1"/>
    <dgm:cxn modelId="{16370B88-857D-4988-8408-589EA873242C}" type="presOf" srcId="{B92B7958-066C-4EB3-A1FC-77143D9BE4EB}" destId="{1EC947CD-9AC2-4378-BBA4-54CD350D0ED1}" srcOrd="0" destOrd="0" presId="urn:microsoft.com/office/officeart/2005/8/layout/chevron1"/>
    <dgm:cxn modelId="{592CD3FB-C155-4249-89A4-04D8B94ED4B8}" srcId="{87768FD6-DF1E-464B-98D4-FADD21320DDA}" destId="{AC353665-3F98-44A9-BF63-3A0285AAB46A}" srcOrd="1" destOrd="0" parTransId="{DE356EDA-EE33-4D78-8AAD-451D3CC42F5E}" sibTransId="{843F7692-56EE-46B5-96D3-D42E798EEE24}"/>
    <dgm:cxn modelId="{9936B603-6D8D-47B0-83FE-478B3112E6FF}" srcId="{87768FD6-DF1E-464B-98D4-FADD21320DDA}" destId="{A318B4E5-648E-4A81-81EF-D8BCA12669C5}" srcOrd="0" destOrd="0" parTransId="{58C96C30-28A1-4CA0-8CE9-B46047FCEC9D}" sibTransId="{A7039087-49EE-48A3-92EE-B90A25B5D841}"/>
    <dgm:cxn modelId="{8BA57E64-2875-41C8-B3D2-E811E3A8CE0C}" type="presOf" srcId="{87768FD6-DF1E-464B-98D4-FADD21320DDA}" destId="{2E23C14A-EDC0-4BB0-A012-15405EA1AC2B}" srcOrd="0" destOrd="0" presId="urn:microsoft.com/office/officeart/2005/8/layout/chevron1"/>
    <dgm:cxn modelId="{493362F6-A1DE-46B5-9B18-0A799498C4BA}" srcId="{87768FD6-DF1E-464B-98D4-FADD21320DDA}" destId="{044B00B1-C663-408E-8326-149158881CD0}" srcOrd="3" destOrd="0" parTransId="{F83D5729-7398-4DEF-97E7-E0132A4F8168}" sibTransId="{C91A8DFF-A7A2-4C35-9B53-DA2F4C7B6B1A}"/>
    <dgm:cxn modelId="{30468ED7-965B-41E0-A2C7-D1973F60850A}" type="presParOf" srcId="{2E23C14A-EDC0-4BB0-A012-15405EA1AC2B}" destId="{9A0E0641-9C18-4316-9B5E-9635F6B8DDCC}" srcOrd="0" destOrd="0" presId="urn:microsoft.com/office/officeart/2005/8/layout/chevron1"/>
    <dgm:cxn modelId="{75384D4D-FF36-47A7-B9F2-E1997972F4BD}" type="presParOf" srcId="{2E23C14A-EDC0-4BB0-A012-15405EA1AC2B}" destId="{60773904-9E5A-4FE0-A15E-F0E8672952D0}" srcOrd="1" destOrd="0" presId="urn:microsoft.com/office/officeart/2005/8/layout/chevron1"/>
    <dgm:cxn modelId="{BB64878C-473A-4FDF-A39B-1466B3AD802E}" type="presParOf" srcId="{2E23C14A-EDC0-4BB0-A012-15405EA1AC2B}" destId="{81D84983-DE7E-41E3-B581-FF1E6BD0A023}" srcOrd="2" destOrd="0" presId="urn:microsoft.com/office/officeart/2005/8/layout/chevron1"/>
    <dgm:cxn modelId="{4AF7EFB3-4FBC-493A-86BC-E0E52FAA60AA}" type="presParOf" srcId="{2E23C14A-EDC0-4BB0-A012-15405EA1AC2B}" destId="{66DD8FA1-8089-4653-B2A4-3FC5E61E6549}" srcOrd="3" destOrd="0" presId="urn:microsoft.com/office/officeart/2005/8/layout/chevron1"/>
    <dgm:cxn modelId="{49C80BC8-BDD2-4BF5-A5B6-F1A244D3D964}" type="presParOf" srcId="{2E23C14A-EDC0-4BB0-A012-15405EA1AC2B}" destId="{1EC947CD-9AC2-4378-BBA4-54CD350D0ED1}" srcOrd="4" destOrd="0" presId="urn:microsoft.com/office/officeart/2005/8/layout/chevron1"/>
    <dgm:cxn modelId="{3CE2349A-4459-434C-AC1F-B8C2ADF6948F}" type="presParOf" srcId="{2E23C14A-EDC0-4BB0-A012-15405EA1AC2B}" destId="{A6965831-0649-4535-8FCB-BE2A36FB0A63}" srcOrd="5" destOrd="0" presId="urn:microsoft.com/office/officeart/2005/8/layout/chevron1"/>
    <dgm:cxn modelId="{924E74D8-ACB4-46FB-BF27-E214740534FC}" type="presParOf" srcId="{2E23C14A-EDC0-4BB0-A012-15405EA1AC2B}" destId="{A2E1F28B-B1AD-4D46-A4F4-F85867996DA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6CE5C-1924-4F53-8CA3-1C9C305BCD7A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0B854-8F45-4E97-9411-9625EE27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14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7EC04A14-7E28-4071-BBA6-642AD23D1812}" type="slidenum">
              <a:rPr lang="en-US" altLang="en-US" sz="1200"/>
              <a:pPr/>
              <a:t>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44592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B854-8F45-4E97-9411-9625EE27C6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69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Why does this matter? 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Pain levels estimated as lower for black patients, thus less pain medication prescribed for same conditions as whites.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Healthcare workers more likely to believe black patients will not adhere to treatment recommendations than their white peers.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Black and Hispanic patients far less likely to be counseled about smoking cessation than whites.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Relative to white men, white women were 72% as likely to receive a recommended invasive cardiac procedure, black men 67%, and black women 50%.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B854-8F45-4E97-9411-9625EE27C6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16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study showed physicians in Pennsylvania exhibited fewer positive, rapport-building nonverbal cues to their non-white patients.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Healthcare worker bias is often noted as a factor in delayed screening and disparities in follow-up and treatment between black and white patients.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Only 48% of Asian Americans and 47% of African Americans believe that their health care provider understands their background and values.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B854-8F45-4E97-9411-9625EE27C6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64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match the goals that were selected!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B854-8F45-4E97-9411-9625EE27C6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58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B854-8F45-4E97-9411-9625EE27C6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95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8EBCB0-F7CB-461A-9EDE-AFBAD606448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0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590D8A-010A-4CAD-AF0C-A1258243B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C66853E-7040-44C2-ABA1-EF335270E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B9DD06-9005-4D04-B498-A83DA115B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857573-ACA9-4508-AB7A-A08C2A5D8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2E2ABE-2D28-4C92-ABB7-1D7449CE3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55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4732CD-298A-4A44-AE5B-9EF985911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3C6C21-7845-4211-B82A-D7F90ED73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FB8FE3-97DA-414C-B454-93D3AB53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F02745-6FAA-453F-A318-124599B96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2F5A76-934A-4ED8-A2EF-1322290B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54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363A9ED-66CF-4982-8964-CF016C12BC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6755A62-4FC2-4B5F-82B1-04C70B827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B8359CE-F946-40F2-9A28-818E730A0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545A2B-5277-4972-80DC-633DF9F8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895926-D1E0-45F3-A7BF-8ECF7AA3F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551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6D094F9-37BF-4188-BE8A-586B2E716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95400"/>
            <a:ext cx="10972799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4037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7563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4649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48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44800" y="1981200"/>
            <a:ext cx="411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62800" y="1981200"/>
            <a:ext cx="411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1330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0893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6D094F9-37BF-4188-BE8A-586B2E716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95400"/>
            <a:ext cx="10972799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638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604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4F3358-6564-48F3-A9F5-A6C1FDC3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31BAC3-5621-4BBF-A4EC-B8ADDE8C0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38054E-C8BE-4A28-AC17-FB0B7C14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955C1A-6B97-481C-BD72-14B2EAAE9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7354FF7-9869-49AD-ABE5-24C0BD18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62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141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7651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9902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609600"/>
            <a:ext cx="21336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0" y="609600"/>
            <a:ext cx="61976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3273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609600"/>
            <a:ext cx="853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44800" y="1981200"/>
            <a:ext cx="41148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7162800" y="1981200"/>
            <a:ext cx="4114800" cy="42672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44653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7C5604-ECAF-402C-A0D7-487DCF5A4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998930B-E24C-4872-923C-7E497D069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942389C-4822-4BAD-BAAF-0E55F0FB9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323A6E-3497-4A51-AC53-983F09499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E0556C-F824-438C-8FC8-2BD093D85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697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31406E-D282-4353-90A7-9E9668829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871443B-87AD-43AA-BF2B-F629F665EE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EFCB90C-E751-47CA-9EC3-E38806B25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627E9E9-F02D-49E5-96CD-E61D0966A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7/2/2018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BC6B97-AC4B-4377-A146-0F06AD28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6D258D7-85FF-4FD6-95C9-5AFC920C8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420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2557B6-B8C0-489E-8F05-279E83353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6D5AA63-99C9-4596-A155-95EC40D26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0ACE733-0933-4C07-9CAF-D14924B08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29F41EF-83F4-44E9-B944-390CE7199E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5F1ED75-F896-44F6-ACA7-B70552EEB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7B79659-4FC2-48B8-BDFF-8405759E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498D246-0405-42A5-8693-6931A9647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0BA07D-4304-4864-8A77-3D95B9324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734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769A9A-2196-43FB-A71C-624F728E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7A51840-0F7D-440E-8637-C3BC39EF9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1DD0ECB-C143-43CE-97EB-0E1BA650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5C59B55-6FD5-4F8D-8D1D-CBF4800D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538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FE6D495-3CD7-472D-ACB2-8D5723B3C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D333061-0276-48F9-8B41-02CAE96A0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C8B8402-A12B-4FF3-9D6A-A101C9EB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410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94B1FF-1490-4442-B91B-54EDADF2D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04C940-9775-40B0-BF9E-4878E3C50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46D7131-24A7-49CC-933C-259C607028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F5B6414-F2D7-41A8-8706-39BB3FD9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7/2/2018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A3C8B65-CBD6-4860-B9C5-467216F5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7308B3-E817-4BFA-8401-5AD62EA31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05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7F9811-C05D-4E18-9389-CE74491C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5993FDC-D37D-4D3E-ABEF-8F58776FFE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65CF03-A1D3-4776-8495-3302133A0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2576996-7471-4492-85BC-9AD50FA4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3362C61-3C88-4529-81C7-22B53A955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66F58EC-45EF-497D-867D-AC99E6668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854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670DD04-A4E0-41E3-B95A-15B58393D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9003C82-8A66-4D7E-9F0F-2B4DADD32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1E43071-FC9F-4608-8379-2A808A13A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A3492E-EB4B-4FDD-A99B-35CCC8D3A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69382F0-D339-4C2A-8389-927D5111C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59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599" y="228600"/>
            <a:ext cx="1097279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99" y="1295400"/>
            <a:ext cx="10972799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609600" y="6400800"/>
            <a:ext cx="10972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5"/>
          <p:cNvSpPr/>
          <p:nvPr userDrawn="1"/>
        </p:nvSpPr>
        <p:spPr bwMode="auto">
          <a:xfrm>
            <a:off x="10363200" y="6385560"/>
            <a:ext cx="1219200" cy="9144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6989313" y="6533073"/>
            <a:ext cx="4593087" cy="274320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1200" i="0" cap="small" baseline="0" dirty="0">
                <a:solidFill>
                  <a:srgbClr val="7F7F7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fld id="{3A1191B8-9EF5-4BE4-ADF7-7B50653B8745}" type="slidenum">
              <a:rPr lang="en-US" sz="1200" i="0" cap="small" baseline="0" smtClean="0">
                <a:solidFill>
                  <a:srgbClr val="7F7F7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pPr marL="0" marR="0"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US" sz="1100" i="0" cap="small" baseline="0" dirty="0">
                <a:solidFill>
                  <a:srgbClr val="7F7F7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600" b="1" i="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6400800"/>
            <a:ext cx="1584960" cy="41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2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8324D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8324D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8324D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8324D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98324D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98324D"/>
        </a:buClr>
        <a:buSzPct val="50000"/>
        <a:buFont typeface="Wingdings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98324D"/>
        </a:buClr>
        <a:buSzPct val="50000"/>
        <a:buFont typeface="Wingdings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98324D"/>
        </a:buClr>
        <a:buSzPct val="50000"/>
        <a:buFont typeface="Wingdings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98324D"/>
        </a:buClr>
        <a:buSzPct val="50000"/>
        <a:buFont typeface="Wingdings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33534" y="1249618"/>
            <a:ext cx="9393084" cy="5049582"/>
            <a:chOff x="94004" y="4302725"/>
            <a:chExt cx="9144000" cy="2380798"/>
          </a:xfrm>
        </p:grpSpPr>
        <p:sp>
          <p:nvSpPr>
            <p:cNvPr id="6" name="Rectangle 5"/>
            <p:cNvSpPr/>
            <p:nvPr/>
          </p:nvSpPr>
          <p:spPr>
            <a:xfrm>
              <a:off x="94004" y="6409203"/>
              <a:ext cx="9144000" cy="2743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4004" y="4302725"/>
              <a:ext cx="9144000" cy="997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u="sng" dirty="0">
                  <a:solidFill>
                    <a:schemeClr val="accent1">
                      <a:lumMod val="75000"/>
                    </a:schemeClr>
                  </a:solidFill>
                  <a:latin typeface="Gadugi" panose="020B0502040204020203" pitchFamily="34" charset="0"/>
                  <a:cs typeface="Arial" pitchFamily="34" charset="0"/>
                </a:rPr>
                <a:t>Welcome To The Neighborhood: </a:t>
              </a:r>
            </a:p>
            <a:p>
              <a:pPr algn="ctr"/>
              <a:r>
                <a:rPr lang="en-US" sz="4000" u="sng" dirty="0">
                  <a:solidFill>
                    <a:schemeClr val="accent1">
                      <a:lumMod val="75000"/>
                    </a:schemeClr>
                  </a:solidFill>
                  <a:latin typeface="Gadugi" panose="020B0502040204020203" pitchFamily="34" charset="0"/>
                  <a:cs typeface="Arial" pitchFamily="34" charset="0"/>
                </a:rPr>
                <a:t>Health Care Access for African New Mainers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33534" y="3188610"/>
            <a:ext cx="9144000" cy="2616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Gadugi" panose="020B0502040204020203" pitchFamily="34" charset="0"/>
                <a:cs typeface="Arial" pitchFamily="34" charset="0"/>
              </a:rPr>
              <a:t>American Public Health Association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Gadugi" panose="020B0502040204020203" pitchFamily="34" charset="0"/>
                <a:cs typeface="Arial" pitchFamily="34" charset="0"/>
              </a:rPr>
              <a:t>Annual Meeting, Atlanta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Gadugi" panose="020B0502040204020203" pitchFamily="34" charset="0"/>
                <a:cs typeface="Arial" pitchFamily="34" charset="0"/>
              </a:rPr>
              <a:t>November 6, 2017</a:t>
            </a:r>
          </a:p>
          <a:p>
            <a:endParaRPr lang="en-US" sz="2000" b="1" dirty="0">
              <a:solidFill>
                <a:schemeClr val="accent1">
                  <a:lumMod val="75000"/>
                </a:schemeClr>
              </a:solidFill>
              <a:latin typeface="Gadugi" panose="020B0502040204020203" pitchFamily="34" charset="0"/>
              <a:cs typeface="Arial" pitchFamily="34" charset="0"/>
            </a:endParaRP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Gadugi" panose="020B0502040204020203" pitchFamily="34" charset="0"/>
                <a:cs typeface="Arial" pitchFamily="34" charset="0"/>
              </a:rPr>
              <a:t>Patricia Hart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Gadugi" panose="020B0502040204020203" pitchFamily="34" charset="0"/>
                <a:cs typeface="Arial" pitchFamily="34" charset="0"/>
              </a:rPr>
              <a:t>, MS, CPH, Vice President Evaluation, Market Decisions Research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Gadugi" panose="020B0502040204020203" pitchFamily="34" charset="0"/>
                <a:cs typeface="Arial" pitchFamily="34" charset="0"/>
              </a:rPr>
              <a:t>Lindsay Gannon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Gadugi" panose="020B0502040204020203" pitchFamily="34" charset="0"/>
                <a:cs typeface="Arial" pitchFamily="34" charset="0"/>
              </a:rPr>
              <a:t>, MPA, Evaluation Associate, Market Decisions Research 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Gadugi" panose="020B0502040204020203" pitchFamily="34" charset="0"/>
                <a:cs typeface="Arial" pitchFamily="34" charset="0"/>
              </a:rPr>
              <a:t>Holly Lasagna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Gadugi" panose="020B0502040204020203" pitchFamily="34" charset="0"/>
                <a:cs typeface="Arial" pitchFamily="34" charset="0"/>
              </a:rPr>
              <a:t>, MLS, Program Manager, Healthy Androscoggin</a:t>
            </a:r>
          </a:p>
          <a:p>
            <a:endParaRPr lang="en-US" dirty="0">
              <a:solidFill>
                <a:schemeClr val="accent1"/>
              </a:solidFill>
              <a:latin typeface="Gadugi" panose="020B0502040204020203" pitchFamily="34" charset="0"/>
              <a:cs typeface="Arial" pitchFamily="34" charset="0"/>
            </a:endParaRPr>
          </a:p>
        </p:txBody>
      </p:sp>
      <p:pic>
        <p:nvPicPr>
          <p:cNvPr id="3" name="Picture 2" descr="A picture containing clipart&#10;&#10;Description generated with high confidence">
            <a:extLst>
              <a:ext uri="{FF2B5EF4-FFF2-40B4-BE49-F238E27FC236}">
                <a16:creationId xmlns="" xmlns:a16="http://schemas.microsoft.com/office/drawing/2014/main" id="{D826E008-05A2-46EA-AE1B-CA8544FAC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34" y="413827"/>
            <a:ext cx="2281084" cy="6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52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189622-D12D-4860-840A-E1D94D09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u="sng" kern="1200" dirty="0">
                <a:latin typeface="+mj-lt"/>
                <a:ea typeface="+mj-ea"/>
                <a:cs typeface="+mj-cs"/>
              </a:rPr>
              <a:t>CLAS Self-Assessment Process</a:t>
            </a:r>
          </a:p>
        </p:txBody>
      </p:sp>
      <p:graphicFrame>
        <p:nvGraphicFramePr>
          <p:cNvPr id="20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3964740"/>
              </p:ext>
            </p:extLst>
          </p:nvPr>
        </p:nvGraphicFramePr>
        <p:xfrm>
          <a:off x="838200" y="1447060"/>
          <a:ext cx="10578484" cy="506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2763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189622-D12D-4860-840A-E1D94D09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28600"/>
            <a:ext cx="10972799" cy="914400"/>
          </a:xfrm>
        </p:spPr>
        <p:txBody>
          <a:bodyPr/>
          <a:lstStyle/>
          <a:p>
            <a:r>
              <a:rPr lang="en-US" u="sng" dirty="0"/>
              <a:t>Action Plan Example: YWCA of Central Maine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65BB23-EDD9-4561-AEEE-2E0049CCB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27" y="1143000"/>
            <a:ext cx="11434194" cy="488673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lvl="0" indent="0">
              <a:buNone/>
            </a:pPr>
            <a:r>
              <a:rPr lang="en-US" b="1" u="sng" dirty="0">
                <a:solidFill>
                  <a:srgbClr val="000000"/>
                </a:solidFill>
              </a:rPr>
              <a:t>Reviewing and Building on Strengths</a:t>
            </a:r>
            <a:endParaRPr lang="en-US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en-US" dirty="0">
                <a:solidFill>
                  <a:srgbClr val="000000"/>
                </a:solidFill>
              </a:rPr>
              <a:t>The organization has a strong focus on respectful delivery of services to all cultures and races in the community. This includes having a staff position focused on social justice and advocacy.</a:t>
            </a:r>
          </a:p>
          <a:p>
            <a:pPr marL="0" lvl="0" indent="0">
              <a:buNone/>
            </a:pPr>
            <a:endParaRPr lang="en-US" sz="10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en-US" b="1" u="sng" dirty="0">
                <a:solidFill>
                  <a:srgbClr val="000000"/>
                </a:solidFill>
              </a:rPr>
              <a:t>Reviewing Opportunities for Improvement</a:t>
            </a:r>
            <a:endParaRPr lang="en-US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en-US" dirty="0">
                <a:solidFill>
                  <a:srgbClr val="000000"/>
                </a:solidFill>
              </a:rPr>
              <a:t>Create welcoming décor, a translated membership form, and information about use of the facilities. </a:t>
            </a:r>
          </a:p>
          <a:p>
            <a:pPr marL="0" lvl="0" indent="0">
              <a:buNone/>
            </a:pPr>
            <a:endParaRPr lang="en-US" sz="10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en-US" b="1" u="sng" dirty="0">
                <a:solidFill>
                  <a:srgbClr val="000000"/>
                </a:solidFill>
              </a:rPr>
              <a:t>Top Goal</a:t>
            </a:r>
            <a:endParaRPr lang="en-US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en-US" dirty="0">
                <a:solidFill>
                  <a:srgbClr val="000000"/>
                </a:solidFill>
              </a:rPr>
              <a:t>Develop video about use of swim facilities </a:t>
            </a:r>
          </a:p>
          <a:p>
            <a:pPr marL="0" lvl="0" indent="0">
              <a:buNone/>
            </a:pPr>
            <a:r>
              <a:rPr lang="en-US" dirty="0">
                <a:solidFill>
                  <a:srgbClr val="000000"/>
                </a:solidFill>
              </a:rPr>
              <a:t>for African New Mainer women. </a:t>
            </a:r>
          </a:p>
          <a:p>
            <a:pPr marL="0" lvl="0" indent="0">
              <a:buNone/>
            </a:pPr>
            <a:endParaRPr lang="en-US" sz="10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en-US" b="1" u="sng" dirty="0">
                <a:solidFill>
                  <a:srgbClr val="000000"/>
                </a:solidFill>
              </a:rPr>
              <a:t>Strategies and Resources to Achieve Goal</a:t>
            </a:r>
            <a:endParaRPr lang="en-US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en-US" dirty="0">
                <a:solidFill>
                  <a:srgbClr val="000000"/>
                </a:solidFill>
              </a:rPr>
              <a:t>Work with media production company and REACH staff to </a:t>
            </a:r>
          </a:p>
          <a:p>
            <a:pPr marL="0" lvl="0" indent="0">
              <a:buNone/>
            </a:pPr>
            <a:r>
              <a:rPr lang="en-US" dirty="0">
                <a:solidFill>
                  <a:srgbClr val="000000"/>
                </a:solidFill>
              </a:rPr>
              <a:t>develop video that focuses on facilities use for African New Mainers. </a:t>
            </a:r>
          </a:p>
          <a:p>
            <a:pPr marL="0" lvl="0" indent="0"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group of women who participate in female swim class.">
            <a:extLst>
              <a:ext uri="{FF2B5EF4-FFF2-40B4-BE49-F238E27FC236}">
                <a16:creationId xmlns="" xmlns:a16="http://schemas.microsoft.com/office/drawing/2014/main" id="{9998F0E5-A75C-40B7-8B02-B55FE27A5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341" y="3648365"/>
            <a:ext cx="4033529" cy="226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9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Picture 5" descr="A screenshot of a social media post from this website-&#10;&#10;http://www.healthyandroscoggin.org/projects/health-reachers/">
            <a:extLst>
              <a:ext uri="{FF2B5EF4-FFF2-40B4-BE49-F238E27FC236}">
                <a16:creationId xmlns="" xmlns:a16="http://schemas.microsoft.com/office/drawing/2014/main" id="{C9A6291E-86CE-441E-97F9-D712CC135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2" r="13663" b="2"/>
          <a:stretch/>
        </p:blipFill>
        <p:spPr>
          <a:xfrm>
            <a:off x="5181981" y="371485"/>
            <a:ext cx="6577354" cy="5972165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189622-D12D-4860-840A-E1D94D09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2572"/>
            <a:ext cx="5107709" cy="13717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u="sng" kern="1200" dirty="0">
                <a:ea typeface="+mj-ea"/>
                <a:cs typeface="+mj-cs"/>
              </a:rPr>
              <a:t>Implementation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65BB23-EDD9-4561-AEEE-2E0049CCB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35" y="914400"/>
            <a:ext cx="5366138" cy="5943600"/>
          </a:xfr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176213" indent="-176213" eaLnBrk="1" hangingPunct="1">
              <a:lnSpc>
                <a:spcPct val="90000"/>
              </a:lnSpc>
              <a:buSzPct val="100000"/>
              <a:buNone/>
            </a:pPr>
            <a:endParaRPr lang="en-US" sz="2100" u="sng" kern="1200" dirty="0">
              <a:ea typeface="+mn-ea"/>
              <a:cs typeface="+mn-cs"/>
            </a:endParaRPr>
          </a:p>
          <a:p>
            <a:pPr marL="176213" indent="-176213" eaLnBrk="1" hangingPunct="1">
              <a:lnSpc>
                <a:spcPct val="90000"/>
              </a:lnSpc>
              <a:buSzPct val="100000"/>
              <a:buNone/>
            </a:pPr>
            <a:r>
              <a:rPr lang="en-US" sz="4200" u="sng" kern="1200" dirty="0">
                <a:ea typeface="+mn-ea"/>
                <a:cs typeface="+mn-cs"/>
              </a:rPr>
              <a:t>Training</a:t>
            </a:r>
          </a:p>
          <a:p>
            <a:pPr marL="176213" lvl="1" indent="-176213" eaLnBrk="1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4200" kern="1200" dirty="0">
                <a:ea typeface="+mn-ea"/>
                <a:cs typeface="+mn-cs"/>
              </a:rPr>
              <a:t>Onsite, agency specific.</a:t>
            </a:r>
          </a:p>
          <a:p>
            <a:pPr marL="176213" lvl="1" indent="-176213" eaLnBrk="1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4200" kern="1200" dirty="0">
                <a:ea typeface="+mn-ea"/>
                <a:cs typeface="+mn-cs"/>
              </a:rPr>
              <a:t>Large, open to community sessions.</a:t>
            </a:r>
          </a:p>
          <a:p>
            <a:pPr marL="176213" lvl="1" indent="-176213" eaLnBrk="1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4200" kern="1200" dirty="0">
                <a:ea typeface="+mn-ea"/>
                <a:cs typeface="+mn-cs"/>
              </a:rPr>
              <a:t>Invite local ethnic organizations to speak.</a:t>
            </a:r>
          </a:p>
          <a:p>
            <a:pPr marL="176213" lvl="1" indent="-176213" eaLnBrk="1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4200" kern="1200" dirty="0">
                <a:ea typeface="+mn-ea"/>
                <a:cs typeface="+mn-cs"/>
              </a:rPr>
              <a:t>Imbed trainings in iCare employee module.</a:t>
            </a:r>
          </a:p>
          <a:p>
            <a:pPr marL="176213" lvl="1" indent="-176213" eaLnBrk="1" hangingPunct="1">
              <a:lnSpc>
                <a:spcPct val="90000"/>
              </a:lnSpc>
              <a:buSzPct val="100000"/>
              <a:buNone/>
            </a:pPr>
            <a:endParaRPr lang="en-US" sz="4200" kern="1200" dirty="0">
              <a:ea typeface="+mn-ea"/>
              <a:cs typeface="+mn-cs"/>
            </a:endParaRPr>
          </a:p>
          <a:p>
            <a:pPr marL="176213" indent="-176213" eaLnBrk="1" hangingPunct="1">
              <a:lnSpc>
                <a:spcPct val="90000"/>
              </a:lnSpc>
              <a:buSzPct val="100000"/>
              <a:buNone/>
            </a:pPr>
            <a:r>
              <a:rPr lang="en-US" sz="4200" u="sng" kern="1200" dirty="0">
                <a:ea typeface="+mn-ea"/>
                <a:cs typeface="+mn-cs"/>
              </a:rPr>
              <a:t>Resources and Materials</a:t>
            </a:r>
          </a:p>
          <a:p>
            <a:pPr marL="176213" indent="-176213" eaLnBrk="1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4200" kern="1200" dirty="0">
                <a:ea typeface="+mn-ea"/>
                <a:cs typeface="+mn-cs"/>
              </a:rPr>
              <a:t>Translated documents.</a:t>
            </a:r>
          </a:p>
          <a:p>
            <a:pPr marL="176213" indent="-176213" eaLnBrk="1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4200" kern="1200" dirty="0">
                <a:ea typeface="+mn-ea"/>
                <a:cs typeface="+mn-cs"/>
              </a:rPr>
              <a:t>Welcoming décor. </a:t>
            </a:r>
          </a:p>
          <a:p>
            <a:pPr marL="176213" indent="-176213" eaLnBrk="1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4200" kern="1200" dirty="0">
                <a:ea typeface="+mn-ea"/>
                <a:cs typeface="+mn-cs"/>
              </a:rPr>
              <a:t>Culture specific resources.</a:t>
            </a:r>
          </a:p>
          <a:p>
            <a:pPr marL="176213" indent="-176213" eaLnBrk="1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4200" b="1" kern="1200" dirty="0">
                <a:ea typeface="+mn-ea"/>
                <a:cs typeface="+mn-cs"/>
              </a:rPr>
              <a:t>REACH landing page. </a:t>
            </a:r>
          </a:p>
          <a:p>
            <a:pPr marL="176213" lvl="1" indent="-176213" eaLnBrk="1" hangingPunct="1">
              <a:lnSpc>
                <a:spcPct val="90000"/>
              </a:lnSpc>
              <a:buSzPct val="100000"/>
              <a:buNone/>
            </a:pPr>
            <a:endParaRPr lang="en-US" sz="4200" b="1" kern="1200" dirty="0">
              <a:ea typeface="+mn-ea"/>
              <a:cs typeface="+mn-cs"/>
            </a:endParaRPr>
          </a:p>
          <a:p>
            <a:pPr marL="176213" indent="-176213" eaLnBrk="1" hangingPunct="1">
              <a:lnSpc>
                <a:spcPct val="90000"/>
              </a:lnSpc>
              <a:buSzPct val="100000"/>
              <a:buNone/>
            </a:pPr>
            <a:r>
              <a:rPr lang="en-US" sz="4200" u="sng" kern="1200" dirty="0">
                <a:ea typeface="+mn-ea"/>
                <a:cs typeface="+mn-cs"/>
              </a:rPr>
              <a:t>Video Productions</a:t>
            </a:r>
          </a:p>
          <a:p>
            <a:pPr marL="176213" indent="-176213" eaLnBrk="1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4200" kern="1200" dirty="0">
                <a:ea typeface="+mn-ea"/>
                <a:cs typeface="+mn-cs"/>
              </a:rPr>
              <a:t>Two training videos.</a:t>
            </a:r>
          </a:p>
          <a:p>
            <a:pPr marL="176213" indent="-176213" eaLnBrk="1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4200" kern="1200" dirty="0">
                <a:ea typeface="+mn-ea"/>
                <a:cs typeface="+mn-cs"/>
              </a:rPr>
              <a:t>Two program specific videos.</a:t>
            </a:r>
          </a:p>
          <a:p>
            <a:pPr marL="176213" lvl="1" indent="-176213" eaLnBrk="1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4200" kern="1200" dirty="0">
                <a:ea typeface="+mn-ea"/>
                <a:cs typeface="+mn-cs"/>
              </a:rPr>
              <a:t>Offered in multiple languages </a:t>
            </a:r>
          </a:p>
          <a:p>
            <a:pPr marL="571500" lvl="1" indent="0" eaLnBrk="1" hangingPunct="1">
              <a:lnSpc>
                <a:spcPct val="90000"/>
              </a:lnSpc>
              <a:buSzPct val="100000"/>
              <a:buNone/>
            </a:pPr>
            <a:endParaRPr lang="en-US" sz="4200" kern="1200" dirty="0">
              <a:ea typeface="+mn-ea"/>
              <a:cs typeface="+mn-cs"/>
            </a:endParaRPr>
          </a:p>
          <a:p>
            <a:pPr marL="0" indent="0" eaLnBrk="1" hangingPunct="1">
              <a:lnSpc>
                <a:spcPct val="90000"/>
              </a:lnSpc>
              <a:buSzPct val="100000"/>
              <a:buNone/>
            </a:pPr>
            <a:r>
              <a:rPr lang="en-US" sz="4200" u="sng" kern="1200" dirty="0">
                <a:ea typeface="+mn-ea"/>
                <a:cs typeface="+mn-cs"/>
              </a:rPr>
              <a:t>Technical Assistance</a:t>
            </a: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kern="1200" dirty="0"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F64ED53E-5E52-481B-A006-CA3A252B77F9}"/>
              </a:ext>
            </a:extLst>
          </p:cNvPr>
          <p:cNvSpPr/>
          <p:nvPr/>
        </p:nvSpPr>
        <p:spPr>
          <a:xfrm>
            <a:off x="3381375" y="4714875"/>
            <a:ext cx="978408" cy="484632"/>
          </a:xfrm>
          <a:prstGeom prst="rightArrow">
            <a:avLst/>
          </a:prstGeom>
        </p:spPr>
        <p:txBody>
          <a:bodyPr rtlCol="0" anchor="ctr">
            <a:spAutoFit/>
          </a:bodyPr>
          <a:lstStyle/>
          <a:p>
            <a:pPr marL="342900" marR="0" indent="-3429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="" xmlns:a16="http://schemas.microsoft.com/office/drawing/2014/main" id="{6E2ECB87-F5D8-4C9B-8144-A2BA8D92C5AE}"/>
              </a:ext>
            </a:extLst>
          </p:cNvPr>
          <p:cNvSpPr/>
          <p:nvPr/>
        </p:nvSpPr>
        <p:spPr>
          <a:xfrm>
            <a:off x="3453414" y="4714875"/>
            <a:ext cx="978408" cy="484632"/>
          </a:xfrm>
          <a:prstGeom prst="rightArrow">
            <a:avLst/>
          </a:prstGeom>
        </p:spPr>
        <p:txBody>
          <a:bodyPr rtlCol="0" anchor="ctr">
            <a:spAutoFit/>
          </a:bodyPr>
          <a:lstStyle/>
          <a:p>
            <a:pPr marL="342900" marR="0" indent="-3429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425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="" xmlns:a16="http://schemas.microsoft.com/office/drawing/2014/main" id="{515822B4-DCED-4B38-A84A-1000900C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19" y="134504"/>
            <a:ext cx="4011084" cy="836659"/>
          </a:xfrm>
        </p:spPr>
        <p:txBody>
          <a:bodyPr/>
          <a:lstStyle/>
          <a:p>
            <a:r>
              <a:rPr lang="en-US" sz="3200" u="sng" dirty="0">
                <a:latin typeface="+mn-lt"/>
              </a:rPr>
              <a:t>Training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6C5282-ED88-457C-9321-6F23E83D8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E67846CF-5CA9-4FD6-A9D7-4E656AFF1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7018" y="971163"/>
            <a:ext cx="4276437" cy="5155001"/>
          </a:xfrm>
        </p:spPr>
        <p:txBody>
          <a:bodyPr/>
          <a:lstStyle/>
          <a:p>
            <a:pPr marL="114300" eaLnBrk="1" hangingPunct="1">
              <a:lnSpc>
                <a:spcPct val="90000"/>
              </a:lnSpc>
              <a:buSzPct val="99000"/>
            </a:pPr>
            <a:r>
              <a:rPr lang="en-US" sz="2000" b="1" kern="1200" dirty="0"/>
              <a:t>Over 2,000 people trained in cultural competency and implicit bias.</a:t>
            </a:r>
          </a:p>
          <a:p>
            <a:pPr marL="114300" eaLnBrk="1" hangingPunct="1">
              <a:lnSpc>
                <a:spcPct val="90000"/>
              </a:lnSpc>
              <a:buSzPct val="99000"/>
            </a:pPr>
            <a:endParaRPr lang="en-US" sz="1000" b="1" kern="1200" dirty="0"/>
          </a:p>
          <a:p>
            <a:pPr marL="342900" indent="-342900" eaLnBrk="1" hangingPunct="1">
              <a:lnSpc>
                <a:spcPct val="90000"/>
              </a:lnSpc>
              <a:buSzPct val="99000"/>
              <a:buFont typeface="Wingdings" panose="05000000000000000000" pitchFamily="2" charset="2"/>
              <a:buChar char="§"/>
            </a:pPr>
            <a:r>
              <a:rPr lang="en-US" sz="2000" kern="1200" dirty="0"/>
              <a:t>Representing 13 agencies in the community.</a:t>
            </a:r>
          </a:p>
          <a:p>
            <a:pPr marL="342900" indent="-342900" eaLnBrk="1" hangingPunct="1">
              <a:lnSpc>
                <a:spcPct val="90000"/>
              </a:lnSpc>
              <a:buSzPct val="99000"/>
              <a:buFont typeface="Wingdings" panose="05000000000000000000" pitchFamily="2" charset="2"/>
              <a:buChar char="§"/>
            </a:pPr>
            <a:r>
              <a:rPr lang="en-US" sz="2000" kern="1200" dirty="0"/>
              <a:t>Now required training for all CMMC hospital employees.</a:t>
            </a:r>
          </a:p>
          <a:p>
            <a:pPr marL="342900" indent="-342900" eaLnBrk="1" hangingPunct="1">
              <a:lnSpc>
                <a:spcPct val="90000"/>
              </a:lnSpc>
              <a:buSzPct val="99000"/>
              <a:buFont typeface="Wingdings" panose="05000000000000000000" pitchFamily="2" charset="2"/>
              <a:buChar char="§"/>
            </a:pPr>
            <a:r>
              <a:rPr lang="en-US" sz="2000" dirty="0"/>
              <a:t>Attendees reported an increase in their ability to provide culturally competent services and that they were able to put their new skills into practice. </a:t>
            </a:r>
          </a:p>
          <a:p>
            <a:endParaRPr lang="en-US" sz="1000" dirty="0"/>
          </a:p>
          <a:p>
            <a:pPr algn="ctr"/>
            <a:r>
              <a:rPr lang="en-US" sz="2000" b="1" i="1" dirty="0"/>
              <a:t>“This was the best training I have ever gone through, thank you!”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6" name="Picture 15" descr="Infographic from&#10;http://www.healthyandroscoggin.org/projects/health-reachers/">
            <a:extLst>
              <a:ext uri="{FF2B5EF4-FFF2-40B4-BE49-F238E27FC236}">
                <a16:creationId xmlns="" xmlns:a16="http://schemas.microsoft.com/office/drawing/2014/main" id="{3DA534F5-D804-4E4A-877F-D0233A59F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218" y="273050"/>
            <a:ext cx="6835230" cy="594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1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189622-D12D-4860-840A-E1D94D09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Assessment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65BB23-EDD9-4561-AEEE-2E0049CCB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Mapped 53 assessment questions to the 15 National CLAS Standards.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400" dirty="0"/>
              <a:t>Created a scoring system to measure REACH partners’ changes in cultural and linguistic organizational competency over a one-year period. 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400" dirty="0"/>
              <a:t>Converted the 4-point scale responses to a 100-point index. 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400" dirty="0"/>
              <a:t>Repeated the measure and scoring after one year.</a:t>
            </a:r>
          </a:p>
          <a:p>
            <a:endParaRPr lang="en-US" sz="10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84672EFC-55A8-40B2-A25A-A592010109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0482319"/>
              </p:ext>
            </p:extLst>
          </p:nvPr>
        </p:nvGraphicFramePr>
        <p:xfrm>
          <a:off x="1982683" y="3526128"/>
          <a:ext cx="7503062" cy="1921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E611DCAD-46FE-4DE2-8590-365E93DCE6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63456"/>
              </p:ext>
            </p:extLst>
          </p:nvPr>
        </p:nvGraphicFramePr>
        <p:xfrm>
          <a:off x="1899556" y="5143384"/>
          <a:ext cx="7503062" cy="607521"/>
        </p:xfrm>
        <a:graphic>
          <a:graphicData uri="http://schemas.openxmlformats.org/drawingml/2006/table">
            <a:tbl>
              <a:tblPr firstRow="1" firstCol="1" bandRow="1"/>
              <a:tblGrid>
                <a:gridCol w="1875365">
                  <a:extLst>
                    <a:ext uri="{9D8B030D-6E8A-4147-A177-3AD203B41FA5}">
                      <a16:colId xmlns="" xmlns:a16="http://schemas.microsoft.com/office/drawing/2014/main" val="1926305078"/>
                    </a:ext>
                  </a:extLst>
                </a:gridCol>
                <a:gridCol w="1875365">
                  <a:extLst>
                    <a:ext uri="{9D8B030D-6E8A-4147-A177-3AD203B41FA5}">
                      <a16:colId xmlns="" xmlns:a16="http://schemas.microsoft.com/office/drawing/2014/main" val="122795065"/>
                    </a:ext>
                  </a:extLst>
                </a:gridCol>
                <a:gridCol w="1876166">
                  <a:extLst>
                    <a:ext uri="{9D8B030D-6E8A-4147-A177-3AD203B41FA5}">
                      <a16:colId xmlns="" xmlns:a16="http://schemas.microsoft.com/office/drawing/2014/main" val="626548094"/>
                    </a:ext>
                  </a:extLst>
                </a:gridCol>
                <a:gridCol w="1876166">
                  <a:extLst>
                    <a:ext uri="{9D8B030D-6E8A-4147-A177-3AD203B41FA5}">
                      <a16:colId xmlns="" xmlns:a16="http://schemas.microsoft.com/office/drawing/2014/main" val="226124606"/>
                    </a:ext>
                  </a:extLst>
                </a:gridCol>
              </a:tblGrid>
              <a:tr h="6075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0-25 points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26-50 points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51-75 points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76-100 points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58648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7197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189622-D12D-4860-840A-E1D94D09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28600"/>
            <a:ext cx="10972799" cy="914400"/>
          </a:xfrm>
        </p:spPr>
        <p:txBody>
          <a:bodyPr/>
          <a:lstStyle/>
          <a:p>
            <a:r>
              <a:rPr lang="en-US" u="sng" dirty="0"/>
              <a:t>CLAS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65BB23-EDD9-4561-AEEE-2E0049CCB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39" y="1036782"/>
            <a:ext cx="10972799" cy="4953000"/>
          </a:xfrm>
        </p:spPr>
        <p:txBody>
          <a:bodyPr/>
          <a:lstStyle/>
          <a:p>
            <a:r>
              <a:rPr lang="en-US" sz="2400" dirty="0"/>
              <a:t>Objective: Each of the 8 REACH Partners will improve in at least 1 CLAS Standard. </a:t>
            </a:r>
          </a:p>
          <a:p>
            <a:r>
              <a:rPr lang="en-US" sz="2400" dirty="0"/>
              <a:t>Outcome: All 8 of the REACH Partners far exceeded those expectations.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04647315-9448-48C8-AE21-9B3BCD079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279570"/>
              </p:ext>
            </p:extLst>
          </p:nvPr>
        </p:nvGraphicFramePr>
        <p:xfrm>
          <a:off x="609600" y="2411895"/>
          <a:ext cx="10840278" cy="2915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3435">
                  <a:extLst>
                    <a:ext uri="{9D8B030D-6E8A-4147-A177-3AD203B41FA5}">
                      <a16:colId xmlns="" xmlns:a16="http://schemas.microsoft.com/office/drawing/2014/main" val="364602095"/>
                    </a:ext>
                  </a:extLst>
                </a:gridCol>
                <a:gridCol w="7796843">
                  <a:extLst>
                    <a:ext uri="{9D8B030D-6E8A-4147-A177-3AD203B41FA5}">
                      <a16:colId xmlns="" xmlns:a16="http://schemas.microsoft.com/office/drawing/2014/main" val="2636824146"/>
                    </a:ext>
                  </a:extLst>
                </a:gridCol>
              </a:tblGrid>
              <a:tr h="291547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On average,</a:t>
                      </a:r>
                    </a:p>
                    <a:p>
                      <a:pPr algn="ctr"/>
                      <a:r>
                        <a:rPr lang="en-US" sz="2400" dirty="0"/>
                        <a:t>out of the 15 National CLAS Standards,</a:t>
                      </a:r>
                    </a:p>
                    <a:p>
                      <a:pPr algn="ctr"/>
                      <a:r>
                        <a:rPr lang="en-US" sz="2400" dirty="0"/>
                        <a:t>8 REACH Partners: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2400" dirty="0"/>
                        <a:t>Increased scores on 11 Standards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endParaRPr lang="en-US" sz="2400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2400" dirty="0"/>
                        <a:t>Improved ratings on 8 Standards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endParaRPr lang="en-US" sz="2400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2400" dirty="0"/>
                        <a:t>Rated “Partially or Mostly Meeting” on 9 Standards</a:t>
                      </a:r>
                    </a:p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722605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4608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9C7AA341-620F-48DF-BC56-7B50CFE60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5 Improved Standards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="" xmlns:a16="http://schemas.microsoft.com/office/drawing/2014/main" id="{4F0F2D50-3EC7-4AD4-BDF8-D902B9F569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361775"/>
              </p:ext>
            </p:extLst>
          </p:nvPr>
        </p:nvGraphicFramePr>
        <p:xfrm>
          <a:off x="365761" y="1007165"/>
          <a:ext cx="11216638" cy="51787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6694">
                  <a:extLst>
                    <a:ext uri="{9D8B030D-6E8A-4147-A177-3AD203B41FA5}">
                      <a16:colId xmlns="" xmlns:a16="http://schemas.microsoft.com/office/drawing/2014/main" val="3523865598"/>
                    </a:ext>
                  </a:extLst>
                </a:gridCol>
                <a:gridCol w="10709944">
                  <a:extLst>
                    <a:ext uri="{9D8B030D-6E8A-4147-A177-3AD203B41FA5}">
                      <a16:colId xmlns="" xmlns:a16="http://schemas.microsoft.com/office/drawing/2014/main" val="112633320"/>
                    </a:ext>
                  </a:extLst>
                </a:gridCol>
              </a:tblGrid>
              <a:tr h="20441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9" marR="5722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80391976"/>
                  </a:ext>
                </a:extLst>
              </a:tr>
              <a:tr h="994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9" marR="57229" marT="0" marB="0" anchor="ctr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1" u="sng" dirty="0">
                          <a:effectLst/>
                        </a:rPr>
                        <a:t>Standard 11 </a:t>
                      </a:r>
                      <a:endParaRPr lang="en-US" sz="1600" b="1" dirty="0">
                        <a:effectLst/>
                      </a:endParaRP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</a:rPr>
                        <a:t>Collect and maintain accurate and reliable demographic data to monitor and evaluate the impact of CLAS on health equity and outcomes and to inform service delivery.</a:t>
                      </a:r>
                    </a:p>
                  </a:txBody>
                  <a:tcPr marL="57229" marR="57229" marT="0" marB="0"/>
                </a:tc>
                <a:extLst>
                  <a:ext uri="{0D108BD9-81ED-4DB2-BD59-A6C34878D82A}">
                    <a16:rowId xmlns="" xmlns:a16="http://schemas.microsoft.com/office/drawing/2014/main" val="532573144"/>
                  </a:ext>
                </a:extLst>
              </a:tr>
              <a:tr h="994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9" marR="57229" marT="0" marB="0" anchor="ctr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1" u="sng" dirty="0">
                          <a:effectLst/>
                        </a:rPr>
                        <a:t>Standard 8</a:t>
                      </a:r>
                      <a:endParaRPr lang="en-US" sz="1600" b="1" dirty="0">
                        <a:effectLst/>
                      </a:endParaRP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effectLst/>
                        </a:rPr>
                        <a:t>Provide easy-to-understand print and multimedia materials and signage in the languages commonly used by the populations in the service area.</a:t>
                      </a:r>
                    </a:p>
                  </a:txBody>
                  <a:tcPr marL="57229" marR="57229" marT="0" marB="0"/>
                </a:tc>
                <a:extLst>
                  <a:ext uri="{0D108BD9-81ED-4DB2-BD59-A6C34878D82A}">
                    <a16:rowId xmlns="" xmlns:a16="http://schemas.microsoft.com/office/drawing/2014/main" val="1249835509"/>
                  </a:ext>
                </a:extLst>
              </a:tr>
              <a:tr h="994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9" marR="57229" marT="0" marB="0" anchor="ctr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1" u="sng" dirty="0">
                          <a:effectLst/>
                        </a:rPr>
                        <a:t>Standard 5</a:t>
                      </a:r>
                      <a:endParaRPr lang="en-US" sz="1600" b="1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Offer language assistance to individuals who have limited English proficiency and/or other communication needs, at no cost to them, to facilitate timely access to all health care and services.</a:t>
                      </a:r>
                    </a:p>
                  </a:txBody>
                  <a:tcPr marL="57229" marR="57229" marT="0" marB="0"/>
                </a:tc>
                <a:extLst>
                  <a:ext uri="{0D108BD9-81ED-4DB2-BD59-A6C34878D82A}">
                    <a16:rowId xmlns="" xmlns:a16="http://schemas.microsoft.com/office/drawing/2014/main" val="1265193044"/>
                  </a:ext>
                </a:extLst>
              </a:tr>
              <a:tr h="994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9" marR="572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</a:rPr>
                        <a:t>Standard 7</a:t>
                      </a:r>
                      <a:endParaRPr lang="en-US" sz="1600" b="1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Ensure the competence of individuals providing language assistance, recognizing that the use of untrained individuals and/or minors as interpreters should be avoided.</a:t>
                      </a:r>
                    </a:p>
                  </a:txBody>
                  <a:tcPr marL="57229" marR="57229" marT="0" marB="0"/>
                </a:tc>
                <a:extLst>
                  <a:ext uri="{0D108BD9-81ED-4DB2-BD59-A6C34878D82A}">
                    <a16:rowId xmlns="" xmlns:a16="http://schemas.microsoft.com/office/drawing/2014/main" val="585985843"/>
                  </a:ext>
                </a:extLst>
              </a:tr>
              <a:tr h="994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9" marR="572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</a:rPr>
                        <a:t>Standard 1 (Principal Standard)</a:t>
                      </a:r>
                      <a:endParaRPr lang="en-US" sz="1600" b="1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Provide effective, equitable, understandable, and respectful quality care and services that are responsive to diverse cultural health beliefs and practices, preferred languages, health literacy, and other communication needs.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9" marR="57229" marT="0" marB="0"/>
                </a:tc>
                <a:extLst>
                  <a:ext uri="{0D108BD9-81ED-4DB2-BD59-A6C34878D82A}">
                    <a16:rowId xmlns="" xmlns:a16="http://schemas.microsoft.com/office/drawing/2014/main" val="3822264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8929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E18949A2-8117-4A33-9F47-6F81A1903B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1101063"/>
              </p:ext>
            </p:extLst>
          </p:nvPr>
        </p:nvGraphicFramePr>
        <p:xfrm>
          <a:off x="-1" y="0"/>
          <a:ext cx="1219200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71031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standing in front of a door&#10;&#10;Description generated with high confidence">
            <a:extLst>
              <a:ext uri="{FF2B5EF4-FFF2-40B4-BE49-F238E27FC236}">
                <a16:creationId xmlns="" xmlns:a16="http://schemas.microsoft.com/office/drawing/2014/main" id="{E7487061-2258-469B-AAE7-3EC07772E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1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65BB23-EDD9-4561-AEEE-2E0049CCB44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74190" y="1366982"/>
            <a:ext cx="7417810" cy="4996873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kern="1200" dirty="0">
                <a:ea typeface="+mn-ea"/>
                <a:cs typeface="+mn-cs"/>
              </a:rPr>
              <a:t>Ensure top level and front line staff are involved.</a:t>
            </a:r>
          </a:p>
          <a:p>
            <a:pPr marL="628650" lvl="1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kern="1200" dirty="0">
                <a:ea typeface="+mn-ea"/>
                <a:cs typeface="+mn-cs"/>
              </a:rPr>
              <a:t>Create task force or workgroup at each agency.</a:t>
            </a:r>
          </a:p>
          <a:p>
            <a:pPr marL="628650" lvl="1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kern="1200" dirty="0">
                <a:ea typeface="+mn-ea"/>
                <a:cs typeface="+mn-cs"/>
              </a:rPr>
              <a:t>Identify champion.</a:t>
            </a:r>
          </a:p>
          <a:p>
            <a:pPr marL="571500" lvl="1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sz="1100" kern="1200" dirty="0">
              <a:ea typeface="+mn-ea"/>
              <a:cs typeface="+mn-cs"/>
            </a:endParaRPr>
          </a:p>
          <a:p>
            <a:pPr marL="457200"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kern="1200" dirty="0">
                <a:ea typeface="+mn-ea"/>
                <a:cs typeface="+mn-cs"/>
              </a:rPr>
              <a:t>Find a tool that fits local partner needs.</a:t>
            </a:r>
          </a:p>
          <a:p>
            <a:pPr marL="0" indent="0" eaLnBrk="1" hangingPunct="1">
              <a:lnSpc>
                <a:spcPct val="90000"/>
              </a:lnSpc>
              <a:buSzPct val="100000"/>
              <a:buNone/>
            </a:pPr>
            <a:endParaRPr lang="en-US" sz="1100" kern="1200" dirty="0">
              <a:ea typeface="+mn-ea"/>
              <a:cs typeface="+mn-cs"/>
            </a:endParaRPr>
          </a:p>
          <a:p>
            <a:pPr marL="457200"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kern="1200" dirty="0">
                <a:ea typeface="+mn-ea"/>
                <a:cs typeface="+mn-cs"/>
              </a:rPr>
              <a:t>Recognize the varied nature of each of the standards-some broad, some narrow.</a:t>
            </a:r>
          </a:p>
          <a:p>
            <a:pPr marL="114300" indent="0" eaLnBrk="1" hangingPunct="1">
              <a:lnSpc>
                <a:spcPct val="90000"/>
              </a:lnSpc>
              <a:buSzPct val="100000"/>
              <a:buNone/>
            </a:pPr>
            <a:endParaRPr lang="en-US" sz="1000" kern="1200" dirty="0">
              <a:ea typeface="+mn-ea"/>
              <a:cs typeface="+mn-cs"/>
            </a:endParaRPr>
          </a:p>
          <a:p>
            <a:pPr marL="457200"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kern="1200" dirty="0"/>
              <a:t>Provide more time before the baseline assessment for agency preparation.</a:t>
            </a:r>
          </a:p>
          <a:p>
            <a:pPr marL="0" indent="0" eaLnBrk="1" hangingPunct="1">
              <a:lnSpc>
                <a:spcPct val="90000"/>
              </a:lnSpc>
              <a:buSzPct val="100000"/>
              <a:buNone/>
            </a:pPr>
            <a:endParaRPr lang="en-US" sz="1000" kern="1200" dirty="0">
              <a:ea typeface="+mn-ea"/>
              <a:cs typeface="+mn-cs"/>
            </a:endParaRPr>
          </a:p>
          <a:p>
            <a:pPr marL="457200"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kern="1200" dirty="0">
                <a:ea typeface="+mn-ea"/>
                <a:cs typeface="+mn-cs"/>
              </a:rPr>
              <a:t>Translating the CLAS standards into strategies made it easier for partners to take action.</a:t>
            </a:r>
            <a:endParaRPr lang="en-US" sz="1600" kern="1200" dirty="0">
              <a:ea typeface="+mn-ea"/>
              <a:cs typeface="+mn-cs"/>
            </a:endParaRP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kern="1200" dirty="0"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189622-D12D-4860-840A-E1D94D0904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4190" y="10"/>
            <a:ext cx="6586537" cy="12858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u="sng" kern="1200" dirty="0">
                <a:ea typeface="+mj-ea"/>
                <a:cs typeface="+mj-cs"/>
              </a:rPr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1313708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1" y="-50631"/>
            <a:ext cx="1847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600" dirty="0">
              <a:solidFill>
                <a:srgbClr val="000000"/>
              </a:solidFill>
              <a:latin typeface="Times" charset="0"/>
              <a:ea typeface="MS PGothic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</a:rPr>
              <a:t/>
            </a:r>
            <a:b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</a:rPr>
            </a:b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ea typeface="MS PGothic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ea typeface="MS PGothic" pitchFamily="34" charset="-128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4001" y="164814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Times" charset="0"/>
              <a:ea typeface="MS PGothic" pitchFamily="34" charset="-128"/>
            </a:endParaRPr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1283855" y="90333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3F77"/>
                </a:solidFill>
                <a:latin typeface="Gadugi" panose="020B0502040204020203" pitchFamily="34" charset="0"/>
                <a:ea typeface="MS PGothic" pitchFamily="34" charset="-128"/>
              </a:rPr>
              <a:t>Thank you</a:t>
            </a:r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1524000" y="1972513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3F77"/>
                </a:solidFill>
                <a:latin typeface="Gadugi" panose="020B0502040204020203" pitchFamily="34" charset="0"/>
                <a:ea typeface="MS PGothic" pitchFamily="34" charset="-128"/>
              </a:rPr>
              <a:t>Pat.Hart@marketdecisions.com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3F77"/>
                </a:solidFill>
                <a:latin typeface="Gadugi" panose="020B0502040204020203" pitchFamily="34" charset="0"/>
                <a:ea typeface="MS PGothic" pitchFamily="34" charset="-128"/>
              </a:rPr>
              <a:t>Lgannon@marketdecisions.com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3F77"/>
                </a:solidFill>
                <a:latin typeface="Gadugi" panose="020B0502040204020203" pitchFamily="34" charset="0"/>
                <a:ea typeface="MS PGothic" pitchFamily="34" charset="-128"/>
              </a:rPr>
              <a:t>Lasagnho@cmhc.org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3F77"/>
              </a:solidFill>
              <a:latin typeface="Gadugi" panose="020B0502040204020203" pitchFamily="34" charset="0"/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3F77"/>
                </a:solidFill>
                <a:latin typeface="Gadugi" panose="020B0502040204020203" pitchFamily="34" charset="0"/>
                <a:ea typeface="MS PGothic" pitchFamily="34" charset="-128"/>
              </a:rPr>
              <a:t>www.marketdecisions.com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3F77"/>
                </a:solidFill>
                <a:latin typeface="Gadugi" panose="020B0502040204020203" pitchFamily="34" charset="0"/>
                <a:ea typeface="MS PGothic" pitchFamily="34" charset="-128"/>
              </a:rPr>
              <a:t>www.healthyandroscoggin.org/REACH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3F77"/>
              </a:solidFill>
              <a:latin typeface="Gadugi" panose="020B0502040204020203" pitchFamily="34" charset="0"/>
              <a:ea typeface="MS PGothic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9B95DEE-EE48-4016-A8A6-905156B4A2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47" y="4660948"/>
            <a:ext cx="3032018" cy="8621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721A3C6-2E15-4710-A143-46EAA3E76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2238" y="3459182"/>
            <a:ext cx="2297008" cy="2403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3ADD881-DE6F-4819-A4BA-7DD7CC64C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2507" y="4493764"/>
            <a:ext cx="3855356" cy="137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30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189622-D12D-4860-840A-E1D94D09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31" y="2496057"/>
            <a:ext cx="10972799" cy="914400"/>
          </a:xfrm>
        </p:spPr>
        <p:txBody>
          <a:bodyPr/>
          <a:lstStyle/>
          <a:p>
            <a:pPr algn="ctr"/>
            <a:r>
              <a:rPr lang="en-US" u="sng" dirty="0"/>
              <a:t>Presenter Disclosures</a:t>
            </a:r>
            <a:br>
              <a:rPr lang="en-US" u="sng" dirty="0"/>
            </a:br>
            <a:r>
              <a:rPr lang="en-US" u="sng" dirty="0"/>
              <a:t>Patricia Hart</a:t>
            </a:r>
            <a:br>
              <a:rPr lang="en-US" u="sng" dirty="0"/>
            </a:br>
            <a:r>
              <a:rPr lang="en-US" u="sng" dirty="0"/>
              <a:t/>
            </a:r>
            <a:br>
              <a:rPr lang="en-US" u="sng" dirty="0"/>
            </a:br>
            <a:r>
              <a:rPr lang="en-US" altLang="en-US" sz="2800" b="1" dirty="0">
                <a:latin typeface="Arial" panose="020B0604020202020204" pitchFamily="34" charset="0"/>
              </a:rPr>
              <a:t>The following personal financial relationships with commercial interests relevant to this presentation existed during the past 12 months: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Consultancy</a:t>
            </a:r>
            <a:r>
              <a:rPr lang="en-US" dirty="0"/>
              <a:t/>
            </a:r>
            <a:br>
              <a:rPr lang="en-US" dirty="0"/>
            </a:br>
            <a:r>
              <a:rPr lang="en-US" u="sng" dirty="0"/>
              <a:t/>
            </a:r>
            <a:br>
              <a:rPr lang="en-US" u="sng" dirty="0"/>
            </a:br>
            <a:r>
              <a:rPr lang="en-US" u="sng" dirty="0"/>
              <a:t/>
            </a:r>
            <a:br>
              <a:rPr lang="en-US" u="sng" dirty="0"/>
            </a:br>
            <a:r>
              <a:rPr lang="en-US" u="sng" dirty="0"/>
              <a:t/>
            </a:r>
            <a:br>
              <a:rPr lang="en-US" u="sng" dirty="0"/>
            </a:b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65BB23-EDD9-4561-AEEE-2E0049CCB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931" y="3849112"/>
            <a:ext cx="9688944" cy="1392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Funded through a Cooperative Agreement Number U58DP005793, funded by the U. S. Centers for Disease Control and Prevention, </a:t>
            </a:r>
          </a:p>
          <a:p>
            <a:pPr marL="0" indent="0" algn="ctr">
              <a:buNone/>
            </a:pPr>
            <a:r>
              <a:rPr lang="en-US" sz="2400" dirty="0"/>
              <a:t>Racial and Ethnic Approaches to Community Health (REACH) Grant.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5F9AD5E-B67A-4426-9FC5-929E4E5A0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992" y="3675034"/>
            <a:ext cx="2297008" cy="2403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D31FB5C-8D5A-4BCD-8F19-EC8B46144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519" y="5522348"/>
            <a:ext cx="3855356" cy="137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11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8" name="Content Placeholder 7" descr="A couple of people from  central Africa walking down a snowy street in Lewiston Maine.&#10;&#10;Description generated with high confidence">
            <a:extLst>
              <a:ext uri="{FF2B5EF4-FFF2-40B4-BE49-F238E27FC236}">
                <a16:creationId xmlns="" xmlns:a16="http://schemas.microsoft.com/office/drawing/2014/main" id="{D70110F6-9062-4645-BB09-88455C627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149" r="9091" b="162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24CD679-7405-4CD3-A92A-9469F279A5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189622-D12D-4860-840A-E1D94D09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578" y="230034"/>
            <a:ext cx="5221961" cy="8666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u="sng" kern="1200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Lewiston-Auburn Maine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638C081-83B0-461F-95AC-112A23557B1F}"/>
              </a:ext>
            </a:extLst>
          </p:cNvPr>
          <p:cNvSpPr txBox="1"/>
          <p:nvPr/>
        </p:nvSpPr>
        <p:spPr>
          <a:xfrm>
            <a:off x="336884" y="1096686"/>
            <a:ext cx="5735590" cy="3462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Twin cities in central Maine, combined population 59,647.</a:t>
            </a:r>
          </a:p>
          <a:p>
            <a:pPr marL="114300">
              <a:lnSpc>
                <a:spcPct val="90000"/>
              </a:lnSpc>
            </a:pPr>
            <a:endParaRPr lang="en-US" sz="1400" dirty="0"/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Long history of French-Canadian immigration. Recent growth from African Countries. </a:t>
            </a:r>
          </a:p>
          <a:p>
            <a:pPr marL="114300">
              <a:lnSpc>
                <a:spcPct val="90000"/>
              </a:lnSpc>
            </a:pPr>
            <a:endParaRPr lang="en-US" sz="2800" dirty="0"/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11.2% of population are non-white “New Mainers.” 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Limited experience in serving the rapidly diversifying population. </a:t>
            </a:r>
          </a:p>
        </p:txBody>
      </p:sp>
    </p:spTree>
    <p:extLst>
      <p:ext uri="{BB962C8B-B14F-4D97-AF65-F5344CB8AC3E}">
        <p14:creationId xmlns:p14="http://schemas.microsoft.com/office/powerpoint/2010/main" val="803969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E02F3C71-C981-4614-98EA-D6C494F8091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map of Africa that highlights eastern and central countries.&#10;">
            <a:extLst>
              <a:ext uri="{FF2B5EF4-FFF2-40B4-BE49-F238E27FC236}">
                <a16:creationId xmlns="" xmlns:a16="http://schemas.microsoft.com/office/drawing/2014/main" id="{8636EDF5-F6DF-4BA5-8504-BF3766A248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8152012" y="2828925"/>
            <a:ext cx="3397488" cy="3388994"/>
          </a:xfrm>
          <a:prstGeom prst="rect">
            <a:avLst/>
          </a:prstGeom>
        </p:spPr>
      </p:pic>
      <p:pic>
        <p:nvPicPr>
          <p:cNvPr id="10" name="Picture 9" descr="Map of the U.S. showing Maine as the far northeastern state.">
            <a:extLst>
              <a:ext uri="{FF2B5EF4-FFF2-40B4-BE49-F238E27FC236}">
                <a16:creationId xmlns="" xmlns:a16="http://schemas.microsoft.com/office/drawing/2014/main" id="{ADCF8E60-0943-4B1D-9463-3DFFB3F15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959" y="306909"/>
            <a:ext cx="3437593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189622-D12D-4860-840A-E1D94D09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3" y="392818"/>
            <a:ext cx="6204984" cy="61703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u="sng" kern="1200" dirty="0">
                <a:ea typeface="+mj-ea"/>
                <a:cs typeface="+mj-cs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65BB23-EDD9-4561-AEEE-2E0049CCB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14" y="1449909"/>
            <a:ext cx="7487983" cy="4815247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461963" indent="-285750" eaLnBrk="1" hangingPunct="1">
              <a:lnSpc>
                <a:spcPct val="9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9600" kern="1200" dirty="0">
                <a:ea typeface="+mn-ea"/>
                <a:cs typeface="+mn-cs"/>
              </a:rPr>
              <a:t>In 2014, Healthy Androscoggin received a 3-year Racial and Ethnic Approaches to Community Health (REACH) grant from the US CDC.</a:t>
            </a:r>
          </a:p>
          <a:p>
            <a:pPr marL="176213" indent="0" eaLnBrk="1" hangingPunct="1">
              <a:lnSpc>
                <a:spcPct val="90000"/>
              </a:lnSpc>
              <a:spcBef>
                <a:spcPts val="0"/>
              </a:spcBef>
              <a:buSzPct val="100000"/>
              <a:buNone/>
            </a:pPr>
            <a:endParaRPr lang="en-US" sz="9600" kern="1200" dirty="0">
              <a:ea typeface="+mn-ea"/>
              <a:cs typeface="+mn-cs"/>
            </a:endParaRPr>
          </a:p>
          <a:p>
            <a:pPr marL="461963" indent="-285750" eaLnBrk="1" hangingPunct="1">
              <a:lnSpc>
                <a:spcPct val="9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9600" kern="1200" dirty="0">
                <a:ea typeface="+mn-ea"/>
                <a:cs typeface="+mn-cs"/>
              </a:rPr>
              <a:t>Improve cultural competency and increase access to care. </a:t>
            </a:r>
          </a:p>
          <a:p>
            <a:pPr marL="176213" indent="0" eaLnBrk="1" hangingPunct="1">
              <a:lnSpc>
                <a:spcPct val="90000"/>
              </a:lnSpc>
              <a:spcBef>
                <a:spcPts val="0"/>
              </a:spcBef>
              <a:buSzPct val="100000"/>
              <a:buNone/>
            </a:pPr>
            <a:endParaRPr lang="en-US" sz="9600" kern="1200" dirty="0">
              <a:ea typeface="+mn-ea"/>
              <a:cs typeface="+mn-cs"/>
            </a:endParaRPr>
          </a:p>
          <a:p>
            <a:pPr marL="461963" indent="-285750" eaLnBrk="1" hangingPunct="1">
              <a:lnSpc>
                <a:spcPct val="9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9600" kern="1200" dirty="0">
                <a:ea typeface="+mn-ea"/>
                <a:cs typeface="+mn-cs"/>
              </a:rPr>
              <a:t>Training, data collection, resources, and materials to 8 mainstream health and wellness partners.</a:t>
            </a:r>
          </a:p>
          <a:p>
            <a:pPr marL="176213" indent="0" eaLnBrk="1" hangingPunct="1">
              <a:lnSpc>
                <a:spcPct val="90000"/>
              </a:lnSpc>
              <a:spcBef>
                <a:spcPts val="0"/>
              </a:spcBef>
              <a:buSzPct val="100000"/>
              <a:buNone/>
            </a:pPr>
            <a:endParaRPr lang="en-US" sz="8000" kern="1200" dirty="0">
              <a:ea typeface="+mn-ea"/>
              <a:cs typeface="+mn-cs"/>
            </a:endParaRPr>
          </a:p>
          <a:p>
            <a:pPr marL="461963" indent="-285750" eaLnBrk="1" hangingPunct="1">
              <a:lnSpc>
                <a:spcPct val="9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9600" b="1" kern="1200" dirty="0">
                <a:ea typeface="+mn-ea"/>
                <a:cs typeface="+mn-cs"/>
              </a:rPr>
              <a:t>Somalia, Djibouti, Burundi, Kenya, Angola, Democratic Republic of the Congo.</a:t>
            </a:r>
          </a:p>
          <a:p>
            <a:pPr marL="176213" indent="0" eaLnBrk="1" hangingPunct="1">
              <a:lnSpc>
                <a:spcPct val="90000"/>
              </a:lnSpc>
              <a:buSzPct val="100000"/>
              <a:buNone/>
            </a:pPr>
            <a:endParaRPr lang="en-US" sz="7200" b="1" kern="1200" dirty="0">
              <a:ea typeface="+mn-ea"/>
              <a:cs typeface="+mn-cs"/>
            </a:endParaRPr>
          </a:p>
          <a:p>
            <a:pPr marL="176213" indent="0" eaLnBrk="1" hangingPunct="1">
              <a:lnSpc>
                <a:spcPct val="90000"/>
              </a:lnSpc>
              <a:buSzPct val="100000"/>
              <a:buNone/>
            </a:pPr>
            <a:endParaRPr lang="en-US" sz="4000" b="1" kern="1200" dirty="0">
              <a:ea typeface="+mn-ea"/>
              <a:cs typeface="+mn-cs"/>
            </a:endParaRPr>
          </a:p>
          <a:p>
            <a:pPr marL="461963" indent="-285750"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9600" b="1" kern="1200" dirty="0">
                <a:ea typeface="+mn-ea"/>
                <a:cs typeface="+mn-cs"/>
              </a:rPr>
              <a:t>Primary languages - Somali, Arabic, French, Portuguese. </a:t>
            </a:r>
          </a:p>
          <a:p>
            <a:pPr marL="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65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189622-D12D-4860-840A-E1D94D09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48" y="129545"/>
            <a:ext cx="10972799" cy="914400"/>
          </a:xfrm>
        </p:spPr>
        <p:txBody>
          <a:bodyPr/>
          <a:lstStyle/>
          <a:p>
            <a:r>
              <a:rPr lang="en-US" u="sng" dirty="0"/>
              <a:t>Cultural Competency &amp; Implicit Bi</a:t>
            </a:r>
            <a:r>
              <a:rPr lang="en-US" dirty="0"/>
              <a:t>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65BB23-EDD9-4561-AEEE-2E0049CCB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270" y="1179990"/>
            <a:ext cx="10972799" cy="4953000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/>
              <a:t>Cultural Competency</a:t>
            </a:r>
          </a:p>
          <a:p>
            <a:pPr lvl="1"/>
            <a:r>
              <a:rPr lang="en-US" sz="2800" dirty="0"/>
              <a:t>Understanding who you are and how that can help you understand others.</a:t>
            </a:r>
          </a:p>
          <a:p>
            <a:pPr lvl="1"/>
            <a:r>
              <a:rPr lang="en-US" sz="2800" dirty="0"/>
              <a:t>Learned and shared values, attitudes, beliefs, and behaviors.</a:t>
            </a:r>
          </a:p>
          <a:p>
            <a:pPr marL="0" indent="0">
              <a:buNone/>
            </a:pPr>
            <a:endParaRPr lang="en-US" sz="1100" u="sng" dirty="0"/>
          </a:p>
          <a:p>
            <a:pPr marL="0" indent="0">
              <a:buNone/>
            </a:pPr>
            <a:r>
              <a:rPr lang="en-US" sz="2800" u="sng" dirty="0"/>
              <a:t>Implicit Bias</a:t>
            </a:r>
            <a:endParaRPr lang="en-US" sz="2800" dirty="0"/>
          </a:p>
          <a:p>
            <a:pPr lvl="1"/>
            <a:r>
              <a:rPr lang="en-US" sz="2800" dirty="0"/>
              <a:t>Mental associations that are so well-established without awareness, intention, or control.</a:t>
            </a:r>
          </a:p>
          <a:p>
            <a:pPr lvl="1"/>
            <a:r>
              <a:rPr lang="en-US" sz="2800" dirty="0"/>
              <a:t>Activated quickly and unknowingly by situational cues (e.g., a person's skin color or accent or other characteristic.)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depiction of a person's face with various racial and ethnic backgrounds.">
            <a:extLst>
              <a:ext uri="{FF2B5EF4-FFF2-40B4-BE49-F238E27FC236}">
                <a16:creationId xmlns="" xmlns:a16="http://schemas.microsoft.com/office/drawing/2014/main" id="{BFCEED08-5910-4278-94F5-DC85F4E4A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574" y="129545"/>
            <a:ext cx="1714824" cy="184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50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139FCC-80EC-436B-B717-0862EFC7D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86" y="-89034"/>
            <a:ext cx="10972799" cy="9144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u="sng" dirty="0"/>
              <a:t>Patient-Provider Relationship Stereotypes and Effects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FBBC4D-A03F-4851-B3EC-EE56BA9D6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4" y="1143000"/>
            <a:ext cx="10972799" cy="4953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440781CC-7E10-4C9E-AE11-9E0C3BDB4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249793"/>
              </p:ext>
            </p:extLst>
          </p:nvPr>
        </p:nvGraphicFramePr>
        <p:xfrm>
          <a:off x="346510" y="683394"/>
          <a:ext cx="9390941" cy="991402"/>
        </p:xfrm>
        <a:graphic>
          <a:graphicData uri="http://schemas.openxmlformats.org/drawingml/2006/table">
            <a:tbl>
              <a:tblPr/>
              <a:tblGrid>
                <a:gridCol w="9390941">
                  <a:extLst>
                    <a:ext uri="{9D8B030D-6E8A-4147-A177-3AD203B41FA5}">
                      <a16:colId xmlns="" xmlns:a16="http://schemas.microsoft.com/office/drawing/2014/main" val="939818837"/>
                    </a:ext>
                  </a:extLst>
                </a:gridCol>
              </a:tblGrid>
              <a:tr h="9914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6365559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8975FADC-192A-4817-A26B-176F61A30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606517"/>
              </p:ext>
            </p:extLst>
          </p:nvPr>
        </p:nvGraphicFramePr>
        <p:xfrm>
          <a:off x="346508" y="683394"/>
          <a:ext cx="9390944" cy="459605"/>
        </p:xfrm>
        <a:graphic>
          <a:graphicData uri="http://schemas.openxmlformats.org/drawingml/2006/table">
            <a:tbl>
              <a:tblPr/>
              <a:tblGrid>
                <a:gridCol w="9390944">
                  <a:extLst>
                    <a:ext uri="{9D8B030D-6E8A-4147-A177-3AD203B41FA5}">
                      <a16:colId xmlns="" xmlns:a16="http://schemas.microsoft.com/office/drawing/2014/main" val="3049210660"/>
                    </a:ext>
                  </a:extLst>
                </a:gridCol>
              </a:tblGrid>
              <a:tr h="459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72432326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7660933F-0901-42F8-A6F0-15338D11B3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680552"/>
              </p:ext>
            </p:extLst>
          </p:nvPr>
        </p:nvGraphicFramePr>
        <p:xfrm>
          <a:off x="346509" y="683394"/>
          <a:ext cx="3128211" cy="981776"/>
        </p:xfrm>
        <a:graphic>
          <a:graphicData uri="http://schemas.openxmlformats.org/drawingml/2006/table">
            <a:tbl>
              <a:tblPr/>
              <a:tblGrid>
                <a:gridCol w="3128211">
                  <a:extLst>
                    <a:ext uri="{9D8B030D-6E8A-4147-A177-3AD203B41FA5}">
                      <a16:colId xmlns="" xmlns:a16="http://schemas.microsoft.com/office/drawing/2014/main" val="1563835611"/>
                    </a:ext>
                  </a:extLst>
                </a:gridCol>
              </a:tblGrid>
              <a:tr h="9817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27571635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="" xmlns:a16="http://schemas.microsoft.com/office/drawing/2014/main" id="{297A0E6B-A51B-4878-9722-93307EA9B1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200408"/>
              </p:ext>
            </p:extLst>
          </p:nvPr>
        </p:nvGraphicFramePr>
        <p:xfrm>
          <a:off x="3493970" y="1142999"/>
          <a:ext cx="3108961" cy="531797"/>
        </p:xfrm>
        <a:graphic>
          <a:graphicData uri="http://schemas.openxmlformats.org/drawingml/2006/table">
            <a:tbl>
              <a:tblPr/>
              <a:tblGrid>
                <a:gridCol w="3108961">
                  <a:extLst>
                    <a:ext uri="{9D8B030D-6E8A-4147-A177-3AD203B41FA5}">
                      <a16:colId xmlns="" xmlns:a16="http://schemas.microsoft.com/office/drawing/2014/main" val="318076708"/>
                    </a:ext>
                  </a:extLst>
                </a:gridCol>
              </a:tblGrid>
              <a:tr h="5317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5489369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12459D93-CC9A-4045-B382-E4B39597A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781034"/>
              </p:ext>
            </p:extLst>
          </p:nvPr>
        </p:nvGraphicFramePr>
        <p:xfrm>
          <a:off x="346508" y="2338939"/>
          <a:ext cx="2541072" cy="1520792"/>
        </p:xfrm>
        <a:graphic>
          <a:graphicData uri="http://schemas.openxmlformats.org/drawingml/2006/table">
            <a:tbl>
              <a:tblPr/>
              <a:tblGrid>
                <a:gridCol w="1270536">
                  <a:extLst>
                    <a:ext uri="{9D8B030D-6E8A-4147-A177-3AD203B41FA5}">
                      <a16:colId xmlns="" xmlns:a16="http://schemas.microsoft.com/office/drawing/2014/main" val="2690516058"/>
                    </a:ext>
                  </a:extLst>
                </a:gridCol>
                <a:gridCol w="1270536">
                  <a:extLst>
                    <a:ext uri="{9D8B030D-6E8A-4147-A177-3AD203B41FA5}">
                      <a16:colId xmlns="" xmlns:a16="http://schemas.microsoft.com/office/drawing/2014/main" val="3044598509"/>
                    </a:ext>
                  </a:extLst>
                </a:gridCol>
              </a:tblGrid>
              <a:tr h="15207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31407535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="" xmlns:a16="http://schemas.microsoft.com/office/drawing/2014/main" id="{B9E02526-1060-489C-9E74-65619723D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787087"/>
              </p:ext>
            </p:extLst>
          </p:nvPr>
        </p:nvGraphicFramePr>
        <p:xfrm>
          <a:off x="147586" y="683393"/>
          <a:ext cx="11007871" cy="56342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5916">
                  <a:extLst>
                    <a:ext uri="{9D8B030D-6E8A-4147-A177-3AD203B41FA5}">
                      <a16:colId xmlns="" xmlns:a16="http://schemas.microsoft.com/office/drawing/2014/main" val="1141923580"/>
                    </a:ext>
                  </a:extLst>
                </a:gridCol>
                <a:gridCol w="3657778">
                  <a:extLst>
                    <a:ext uri="{9D8B030D-6E8A-4147-A177-3AD203B41FA5}">
                      <a16:colId xmlns="" xmlns:a16="http://schemas.microsoft.com/office/drawing/2014/main" val="424071439"/>
                    </a:ext>
                  </a:extLst>
                </a:gridCol>
                <a:gridCol w="3673477">
                  <a:extLst>
                    <a:ext uri="{9D8B030D-6E8A-4147-A177-3AD203B41FA5}">
                      <a16:colId xmlns="" xmlns:a16="http://schemas.microsoft.com/office/drawing/2014/main" val="3144965332"/>
                    </a:ext>
                  </a:extLst>
                </a:gridCol>
                <a:gridCol w="1970700">
                  <a:extLst>
                    <a:ext uri="{9D8B030D-6E8A-4147-A177-3AD203B41FA5}">
                      <a16:colId xmlns="" xmlns:a16="http://schemas.microsoft.com/office/drawing/2014/main" val="3673406548"/>
                    </a:ext>
                  </a:extLst>
                </a:gridCol>
              </a:tblGrid>
              <a:tr h="35035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Stereotypes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Type of Discrimination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69321882"/>
                  </a:ext>
                </a:extLst>
              </a:tr>
              <a:tr h="377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Low Competence/Status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High Competence/Status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95065352"/>
                  </a:ext>
                </a:extLst>
              </a:tr>
              <a:tr h="18250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High Warmth/  Cooperation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Irish immigrants, Italian immigrants, older people, disabled people, effeminate gay men, housewives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(pity, sympathy)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Middle-class Whites, Christians, heterosexuals, Canadian immigrants, third-generation immigrants, closeted gay men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(pride, admiration)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Active Help/ Protect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3546145645"/>
                  </a:ext>
                </a:extLst>
              </a:tr>
              <a:tr h="19509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Low Warmth/ Cooperation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Poor Blacks, undocumented immigrants, Latinos, poor Whites, homeless people, drug addicts, rough-trade gay men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(disgust, contempt)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Black professionals, Asian immigrants, Jewish Americans, outsider entrepreneurs, lesbians, professional women, gay male professionals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(envy, jealousy)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Active Harm/ Attack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08232997"/>
                  </a:ext>
                </a:extLst>
              </a:tr>
              <a:tr h="6659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Passive Harm/Neglect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Passive Help/Association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964539453"/>
                  </a:ext>
                </a:extLst>
              </a:tr>
              <a:tr h="464218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Dovidio, J. F., &amp; Fiske, S. T. (2012). Under the Radar: How Unexamined Biases in Decision-Making Processes in Clinical Interactions Can Contribute to Health Care Disparities. American Journal of Public Health, 102(5), 945-952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26606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2902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6A3B27-89EC-4A27-B151-086120CBD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36" y="508622"/>
            <a:ext cx="10905066" cy="53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13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189622-D12D-4860-840A-E1D94D09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CLAS Standards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65BB23-EDD9-4561-AEEE-2E0049CCB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143000"/>
            <a:ext cx="10972799" cy="5105400"/>
          </a:xfrm>
        </p:spPr>
        <p:txBody>
          <a:bodyPr/>
          <a:lstStyle/>
          <a:p>
            <a:r>
              <a:rPr lang="en-US" sz="2800" dirty="0"/>
              <a:t>15 National Culturally and Linguistically Appropriate Services (CLAS) Standards.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b="1" i="1" dirty="0"/>
              <a:t>The National CLAS Standards are intended to advance health equity, </a:t>
            </a:r>
          </a:p>
          <a:p>
            <a:pPr marL="0" indent="0" algn="ctr">
              <a:buNone/>
            </a:pPr>
            <a:r>
              <a:rPr lang="en-US" b="1" i="1" dirty="0"/>
              <a:t>improve quality, and help eliminate health care disparities by </a:t>
            </a:r>
          </a:p>
          <a:p>
            <a:pPr marL="0" indent="0" algn="ctr">
              <a:buNone/>
            </a:pPr>
            <a:r>
              <a:rPr lang="en-US" b="1" i="1" dirty="0"/>
              <a:t>establishing a blueprint for health and health care organizations. </a:t>
            </a:r>
          </a:p>
          <a:p>
            <a:pPr marL="0" indent="0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i="1" dirty="0"/>
              <a:t>A Blueprint for Advancing and Sustaining CLAS Policy and Practice</a:t>
            </a:r>
          </a:p>
          <a:p>
            <a:pPr marL="0" indent="0" algn="ctr">
              <a:buNone/>
            </a:pPr>
            <a:r>
              <a:rPr lang="en-US" sz="2800" i="1" dirty="0"/>
              <a:t>https://www.thinkculturalhealth.hhs.gov/clas/blueprint.</a:t>
            </a:r>
          </a:p>
        </p:txBody>
      </p:sp>
    </p:spTree>
    <p:extLst>
      <p:ext uri="{BB962C8B-B14F-4D97-AF65-F5344CB8AC3E}">
        <p14:creationId xmlns:p14="http://schemas.microsoft.com/office/powerpoint/2010/main" val="102252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1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9" name="Picture 8" descr="This shows some of the questions on the CLAS assessment.&#10;">
            <a:extLst>
              <a:ext uri="{FF2B5EF4-FFF2-40B4-BE49-F238E27FC236}">
                <a16:creationId xmlns="" xmlns:a16="http://schemas.microsoft.com/office/drawing/2014/main" id="{84DBBF90-D291-4BA4-A57B-579305312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20" b="31580"/>
          <a:stretch/>
        </p:blipFill>
        <p:spPr>
          <a:xfrm>
            <a:off x="4636008" y="238126"/>
            <a:ext cx="7414742" cy="6315074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189622-D12D-4860-840A-E1D94D09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66" y="238126"/>
            <a:ext cx="3667039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u="sng" kern="1200" dirty="0">
                <a:ea typeface="+mj-ea"/>
                <a:cs typeface="+mj-cs"/>
              </a:rPr>
              <a:t>CLAS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65BB23-EDD9-4561-AEEE-2E0049CCB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62" y="1914728"/>
            <a:ext cx="4350595" cy="3931889"/>
          </a:xfrm>
        </p:spPr>
        <p:txBody>
          <a:bodyPr vert="horz" lIns="91440" tIns="45720" rIns="91440" bIns="45720" rtlCol="0">
            <a:normAutofit/>
          </a:bodyPr>
          <a:lstStyle/>
          <a:p>
            <a:pPr marL="514350" eaLnBrk="1" hangingPunct="1">
              <a:lnSpc>
                <a:spcPct val="90000"/>
              </a:lnSpc>
              <a:buClr>
                <a:srgbClr val="814639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400" kern="1200" dirty="0">
                <a:ea typeface="+mn-ea"/>
                <a:cs typeface="+mn-cs"/>
              </a:rPr>
              <a:t>The Cultural and Linguistic Competence Policy Assessment (CLCPA) was developed by the National Center for Cultural Competence at Georgetown University.</a:t>
            </a:r>
          </a:p>
          <a:p>
            <a:pPr marL="514350" eaLnBrk="1" hangingPunct="1">
              <a:lnSpc>
                <a:spcPct val="90000"/>
              </a:lnSpc>
              <a:buClr>
                <a:srgbClr val="814639"/>
              </a:buClr>
              <a:buSzPct val="100000"/>
              <a:buFont typeface="Wingdings" panose="05000000000000000000" pitchFamily="2" charset="2"/>
              <a:buChar char="§"/>
            </a:pPr>
            <a:endParaRPr lang="en-US" sz="2400" kern="1200" dirty="0">
              <a:ea typeface="+mn-ea"/>
              <a:cs typeface="+mn-cs"/>
            </a:endParaRPr>
          </a:p>
          <a:p>
            <a:pPr marL="514350" eaLnBrk="1" hangingPunct="1">
              <a:lnSpc>
                <a:spcPct val="90000"/>
              </a:lnSpc>
              <a:buClr>
                <a:srgbClr val="814639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400" kern="1200" dirty="0">
                <a:ea typeface="+mn-ea"/>
                <a:cs typeface="+mn-cs"/>
              </a:rPr>
              <a:t>Permission to use was required and granted. </a:t>
            </a:r>
          </a:p>
          <a:p>
            <a:pPr marL="400050" indent="-228600" eaLnBrk="1" hangingPunct="1">
              <a:lnSpc>
                <a:spcPct val="90000"/>
              </a:lnSpc>
              <a:buClr>
                <a:srgbClr val="814639"/>
              </a:buClr>
              <a:buFont typeface="Arial" panose="020B0604020202020204" pitchFamily="34" charset="0"/>
              <a:buChar char="•"/>
            </a:pPr>
            <a:endParaRPr lang="en-US" sz="1400" kern="1200" dirty="0">
              <a:ea typeface="+mn-ea"/>
              <a:cs typeface="+mn-cs"/>
            </a:endParaRPr>
          </a:p>
          <a:p>
            <a:pPr marL="0" indent="-228600" eaLnBrk="1" hangingPunct="1">
              <a:lnSpc>
                <a:spcPct val="90000"/>
              </a:lnSpc>
              <a:buClr>
                <a:srgbClr val="814639"/>
              </a:buClr>
              <a:buFont typeface="Arial" panose="020B0604020202020204" pitchFamily="34" charset="0"/>
              <a:buChar char="•"/>
            </a:pPr>
            <a:endParaRPr lang="en-US" sz="1400" i="1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838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Market Decision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7096"/>
      </a:accent1>
      <a:accent2>
        <a:srgbClr val="003F77"/>
      </a:accent2>
      <a:accent3>
        <a:srgbClr val="BDD6EE"/>
      </a:accent3>
      <a:accent4>
        <a:srgbClr val="AE2573"/>
      </a:accent4>
      <a:accent5>
        <a:srgbClr val="AAE2CA"/>
      </a:accent5>
      <a:accent6>
        <a:srgbClr val="98254D"/>
      </a:accent6>
      <a:hlink>
        <a:srgbClr val="CCCCFF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marL="342900" marR="0" indent="-342900">
          <a:lnSpc>
            <a:spcPct val="107000"/>
          </a:lnSpc>
          <a:spcBef>
            <a:spcPts val="0"/>
          </a:spcBef>
          <a:spcAft>
            <a:spcPts val="0"/>
          </a:spcAft>
          <a:buFont typeface="Symbol" panose="05050102010706020507" pitchFamily="18" charset="2"/>
          <a:buChar char=""/>
          <a:defRPr sz="2000" dirty="0" smtClean="0">
            <a:latin typeface="+mn-lt"/>
            <a:ea typeface="Calibri" panose="020F0502020204030204" pitchFamily="34" charset="0"/>
            <a:cs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n-lt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1637</TotalTime>
  <Words>1399</Words>
  <Application>Microsoft Office PowerPoint</Application>
  <PresentationFormat>Widescreen</PresentationFormat>
  <Paragraphs>257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MS PGothic</vt:lpstr>
      <vt:lpstr>MS PGothic</vt:lpstr>
      <vt:lpstr>Arial</vt:lpstr>
      <vt:lpstr>Calibri</vt:lpstr>
      <vt:lpstr>Calibri Light</vt:lpstr>
      <vt:lpstr>Gadugi</vt:lpstr>
      <vt:lpstr>Symbol</vt:lpstr>
      <vt:lpstr>Times</vt:lpstr>
      <vt:lpstr>Times New Roman</vt:lpstr>
      <vt:lpstr>Wingdings</vt:lpstr>
      <vt:lpstr>Office Theme</vt:lpstr>
      <vt:lpstr>Blank Presentation</vt:lpstr>
      <vt:lpstr>PowerPoint Presentation</vt:lpstr>
      <vt:lpstr>Presenter Disclosures Patricia Hart  The following personal financial relationships with commercial interests relevant to this presentation existed during the past 12 months: Consultancy    </vt:lpstr>
      <vt:lpstr>Lewiston-Auburn Maine</vt:lpstr>
      <vt:lpstr>Background</vt:lpstr>
      <vt:lpstr>Cultural Competency &amp; Implicit Bias</vt:lpstr>
      <vt:lpstr> Patient-Provider Relationship Stereotypes and Effects </vt:lpstr>
      <vt:lpstr>PowerPoint Presentation</vt:lpstr>
      <vt:lpstr>CLAS Standards References</vt:lpstr>
      <vt:lpstr>CLAS Assessment</vt:lpstr>
      <vt:lpstr>CLAS Self-Assessment Process</vt:lpstr>
      <vt:lpstr>Action Plan Example: YWCA of Central Maine</vt:lpstr>
      <vt:lpstr>Implementation Strategies</vt:lpstr>
      <vt:lpstr>Training Results</vt:lpstr>
      <vt:lpstr>Assessment Methodology</vt:lpstr>
      <vt:lpstr>CLAS Outcomes</vt:lpstr>
      <vt:lpstr>TOP 5 Improved Standards</vt:lpstr>
      <vt:lpstr>PowerPoint Presentation</vt:lpstr>
      <vt:lpstr>Lessons Learned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Cultural and Linguistically Appropriate Services in Health Care Settings</dc:title>
  <dc:creator>Lindsay Gannon</dc:creator>
  <cp:lastModifiedBy>Paige Lewis</cp:lastModifiedBy>
  <cp:revision>115</cp:revision>
  <dcterms:created xsi:type="dcterms:W3CDTF">2017-09-06T16:08:42Z</dcterms:created>
  <dcterms:modified xsi:type="dcterms:W3CDTF">2018-07-02T19:17:52Z</dcterms:modified>
</cp:coreProperties>
</file>