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</p:sldIdLst>
  <p:sldSz cx="32918400" cy="219456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ige Lewis" initials="PL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4BD"/>
    <a:srgbClr val="E6B8B7"/>
    <a:srgbClr val="D7E49B"/>
    <a:srgbClr val="005A78"/>
    <a:srgbClr val="C8FFC8"/>
    <a:srgbClr val="AE2573"/>
    <a:srgbClr val="FF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6480" y="3270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 identified through traditional design</c:v>
                </c:pt>
              </c:strCache>
            </c:strRef>
          </c:tx>
          <c:spPr>
            <a:solidFill>
              <a:srgbClr val="007096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7296601086250523E-17"/>
                  <c:y val="-4.90789210610403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AB-4B98-BB79-5DD079040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Overall</c:v>
                </c:pt>
                <c:pt idx="1">
                  <c:v>Oregon</c:v>
                </c:pt>
                <c:pt idx="2">
                  <c:v>Rhode Island</c:v>
                </c:pt>
                <c:pt idx="3">
                  <c:v>South Dakota</c:v>
                </c:pt>
                <c:pt idx="4">
                  <c:v>Vermont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0.27400000000000002</c:v>
                </c:pt>
                <c:pt idx="1">
                  <c:v>0.02</c:v>
                </c:pt>
                <c:pt idx="2">
                  <c:v>0.56799999999999995</c:v>
                </c:pt>
                <c:pt idx="3">
                  <c:v>0.91900000000000004</c:v>
                </c:pt>
                <c:pt idx="4">
                  <c:v>0.46500000000000002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AB-4B98-BB79-5DD07904097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Percent identified through modifications to traditional design</c:v>
                </c:pt>
              </c:strCache>
            </c:strRef>
          </c:tx>
          <c:spPr>
            <a:solidFill>
              <a:srgbClr val="D7E4BD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AB-4B98-BB79-5DD079040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Overall</c:v>
                </c:pt>
                <c:pt idx="1">
                  <c:v>Oregon</c:v>
                </c:pt>
                <c:pt idx="2">
                  <c:v>Rhode Island</c:v>
                </c:pt>
                <c:pt idx="3">
                  <c:v>South Dakota</c:v>
                </c:pt>
                <c:pt idx="4">
                  <c:v>Vermont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0.623</c:v>
                </c:pt>
                <c:pt idx="1">
                  <c:v>0.93200000000000005</c:v>
                </c:pt>
                <c:pt idx="2">
                  <c:v>0.19500000000000001</c:v>
                </c:pt>
                <c:pt idx="3">
                  <c:v>0</c:v>
                </c:pt>
                <c:pt idx="4">
                  <c:v>0.42199999999999999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AB-4B98-BB79-5DD079040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373568"/>
        <c:axId val="49375104"/>
      </c:barChart>
      <c:catAx>
        <c:axId val="4937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9375104"/>
        <c:crosses val="autoZero"/>
        <c:auto val="1"/>
        <c:lblAlgn val="ctr"/>
        <c:lblOffset val="100"/>
        <c:noMultiLvlLbl val="0"/>
      </c:catAx>
      <c:valAx>
        <c:axId val="4937510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49373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 identified through traditional design</c:v>
                </c:pt>
              </c:strCache>
            </c:strRef>
          </c:tx>
          <c:spPr>
            <a:solidFill>
              <a:srgbClr val="005A78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2.65302829078652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EE-4157-9BC1-C8885FF54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Overall</c:v>
                </c:pt>
                <c:pt idx="1">
                  <c:v>Oregon</c:v>
                </c:pt>
                <c:pt idx="2">
                  <c:v>Rhode Island</c:v>
                </c:pt>
                <c:pt idx="3">
                  <c:v>South Dakota</c:v>
                </c:pt>
                <c:pt idx="4">
                  <c:v>Vermont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0.27400000000000002</c:v>
                </c:pt>
                <c:pt idx="1">
                  <c:v>0.02</c:v>
                </c:pt>
                <c:pt idx="2">
                  <c:v>0.56799999999999995</c:v>
                </c:pt>
                <c:pt idx="3">
                  <c:v>0.91900000000000004</c:v>
                </c:pt>
                <c:pt idx="4">
                  <c:v>0.46500000000000002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EE-4157-9BC1-C8885FF54C0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Percent identified through modifications to traditional design</c:v>
                </c:pt>
              </c:strCache>
            </c:strRef>
          </c:tx>
          <c:spPr>
            <a:solidFill>
              <a:srgbClr val="D7E4BD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EE-4157-9BC1-C8885FF54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Overall</c:v>
                </c:pt>
                <c:pt idx="1">
                  <c:v>Oregon</c:v>
                </c:pt>
                <c:pt idx="2">
                  <c:v>Rhode Island</c:v>
                </c:pt>
                <c:pt idx="3">
                  <c:v>South Dakota</c:v>
                </c:pt>
                <c:pt idx="4">
                  <c:v>Vermont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0.623</c:v>
                </c:pt>
                <c:pt idx="1">
                  <c:v>0.93200000000000005</c:v>
                </c:pt>
                <c:pt idx="2">
                  <c:v>0.19500000000000001</c:v>
                </c:pt>
                <c:pt idx="3">
                  <c:v>0</c:v>
                </c:pt>
                <c:pt idx="4">
                  <c:v>0.42199999999999999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EE-4157-9BC1-C8885FF54C0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Percent identified through follow-up questions and checks of private insurance coverage</c:v>
                </c:pt>
              </c:strCache>
            </c:strRef>
          </c:tx>
          <c:spPr>
            <a:solidFill>
              <a:srgbClr val="E6B8B7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Overall</c:v>
                </c:pt>
                <c:pt idx="1">
                  <c:v>Oregon</c:v>
                </c:pt>
                <c:pt idx="2">
                  <c:v>Rhode Island</c:v>
                </c:pt>
                <c:pt idx="3">
                  <c:v>South Dakota</c:v>
                </c:pt>
                <c:pt idx="4">
                  <c:v>Vermont</c:v>
                </c:pt>
              </c:strCache>
            </c:strRef>
          </c:cat>
          <c:val>
            <c:numRef>
              <c:f>Sheet1!$B$4:$F$4</c:f>
              <c:numCache>
                <c:formatCode>0.00%</c:formatCode>
                <c:ptCount val="5"/>
                <c:pt idx="0">
                  <c:v>0.10299999999999999</c:v>
                </c:pt>
                <c:pt idx="1">
                  <c:v>4.8000000000000001E-2</c:v>
                </c:pt>
                <c:pt idx="2">
                  <c:v>0.23699999999999999</c:v>
                </c:pt>
                <c:pt idx="3">
                  <c:v>8.1000000000000003E-2</c:v>
                </c:pt>
                <c:pt idx="4">
                  <c:v>0.113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EE-4157-9BC1-C8885FF54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408640"/>
        <c:axId val="48910720"/>
      </c:barChart>
      <c:catAx>
        <c:axId val="4940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8910720"/>
        <c:crosses val="autoZero"/>
        <c:auto val="1"/>
        <c:lblAlgn val="ctr"/>
        <c:lblOffset val="100"/>
        <c:noMultiLvlLbl val="0"/>
      </c:catAx>
      <c:valAx>
        <c:axId val="48910720"/>
        <c:scaling>
          <c:orientation val="minMax"/>
          <c:max val="1"/>
        </c:scaling>
        <c:delete val="1"/>
        <c:axPos val="l"/>
        <c:numFmt formatCode="0.0%" sourceLinked="1"/>
        <c:majorTickMark val="out"/>
        <c:minorTickMark val="none"/>
        <c:tickLblPos val="nextTo"/>
        <c:crossAx val="4940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7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8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6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0DDF8A-2692-48CA-8052-78324A1E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819690-5939-4CD4-8F62-C338D059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EC4BA0-6AC3-4AD3-A587-27215C8A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7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6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0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0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0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49C8-1F8D-4CE7-913E-5CB3C2A7B11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D930-74DB-44B0-A197-FBF0DAD6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9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F811565-5C98-494D-BBEB-42D4F36FF3C3}"/>
              </a:ext>
            </a:extLst>
          </p:cNvPr>
          <p:cNvSpPr txBox="1"/>
          <p:nvPr/>
        </p:nvSpPr>
        <p:spPr>
          <a:xfrm>
            <a:off x="418010" y="537882"/>
            <a:ext cx="29822504" cy="1384995"/>
          </a:xfrm>
          <a:prstGeom prst="rect">
            <a:avLst/>
          </a:prstGeom>
          <a:solidFill>
            <a:srgbClr val="005A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Can Survey Design Reduce the Undercount of Public Health Insurance Coverage?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 Brian Robertson, PhD; Mark Noyes, MPH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038AC42-17CA-4437-970B-889CFD394DEF}"/>
              </a:ext>
            </a:extLst>
          </p:cNvPr>
          <p:cNvSpPr txBox="1"/>
          <p:nvPr/>
        </p:nvSpPr>
        <p:spPr>
          <a:xfrm>
            <a:off x="373088" y="2228376"/>
            <a:ext cx="8926959" cy="2739211"/>
          </a:xfrm>
          <a:prstGeom prst="rect">
            <a:avLst/>
          </a:prstGeom>
          <a:solidFill>
            <a:srgbClr val="005A78"/>
          </a:solidFill>
          <a:ln w="38100">
            <a:solidFill>
              <a:srgbClr val="005A7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Undercounts of Medicaid populations are well known and persistent when measuring health insurance.</a:t>
            </a: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surveys rely on the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design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obtain information about insurance coverage. Surveys that use such a design include ACS, BRFSS, NHIS, and SIPP.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5EDCF7-CB8A-463A-AC68-FC04DC5EFDC4}"/>
              </a:ext>
            </a:extLst>
          </p:cNvPr>
          <p:cNvSpPr txBox="1"/>
          <p:nvPr/>
        </p:nvSpPr>
        <p:spPr>
          <a:xfrm>
            <a:off x="373087" y="10064924"/>
            <a:ext cx="8926960" cy="5770811"/>
          </a:xfrm>
          <a:prstGeom prst="rect">
            <a:avLst/>
          </a:prstGeom>
          <a:solidFill>
            <a:srgbClr val="AE2573"/>
          </a:solidFill>
          <a:ln w="38100">
            <a:solidFill>
              <a:srgbClr val="AE25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endParaRPr lang="en-US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005A78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majority of the Medicaid undercount in surveys arises from limitations of the traditional design of health care coverage plan questions. </a:t>
            </a:r>
          </a:p>
          <a:p>
            <a:pPr marL="342900" indent="-342900">
              <a:buClr>
                <a:srgbClr val="005A78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5A78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Modifying the traditional design will more accurately capture Medicaid enrollment.</a:t>
            </a:r>
          </a:p>
          <a:p>
            <a:pPr marL="342900" indent="-342900">
              <a:buClr>
                <a:srgbClr val="005A78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5A78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research is based on health insurance surveys conducted in four states from 2014 – 2017 among 20,500 households. Each survey was conducted by telephone.</a:t>
            </a:r>
          </a:p>
          <a:p>
            <a:pPr marL="342900" indent="-342900">
              <a:buClr>
                <a:srgbClr val="005A78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5A78"/>
              </a:buClr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used this methodology since 2001, conducting more than 113,000 surveys in 7 states, gathering data on 284,000 individuals.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89A889C-752C-4DA2-9801-23B57683CBDA}"/>
              </a:ext>
            </a:extLst>
          </p:cNvPr>
          <p:cNvSpPr txBox="1"/>
          <p:nvPr/>
        </p:nvSpPr>
        <p:spPr>
          <a:xfrm>
            <a:off x="22760519" y="2224531"/>
            <a:ext cx="9851285" cy="830997"/>
          </a:xfrm>
          <a:prstGeom prst="rect">
            <a:avLst/>
          </a:prstGeom>
          <a:noFill/>
          <a:ln w="38100">
            <a:solidFill>
              <a:srgbClr val="005A7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This modified traditional design identified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76% to 95% of Medicaid Enrollees.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F6CC7C2-1D2C-4DA1-89F0-2840BAB88285}"/>
              </a:ext>
            </a:extLst>
          </p:cNvPr>
          <p:cNvSpPr txBox="1"/>
          <p:nvPr/>
        </p:nvSpPr>
        <p:spPr>
          <a:xfrm>
            <a:off x="22838160" y="11630894"/>
            <a:ext cx="9820968" cy="1215717"/>
          </a:xfrm>
          <a:prstGeom prst="rect">
            <a:avLst/>
          </a:prstGeom>
          <a:noFill/>
          <a:ln w="38100">
            <a:solidFill>
              <a:srgbClr val="AE25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But even our modified traditional design missed 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5% to 24% of those with Medicaid.</a:t>
            </a:r>
          </a:p>
          <a:p>
            <a:pPr algn="ctr">
              <a:spcBef>
                <a:spcPts val="6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Identifying these enrollees required follow-ups beyond the traditional design.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5D9EB8F-DE34-4268-A2F5-AEBAFFB30A38}"/>
              </a:ext>
            </a:extLst>
          </p:cNvPr>
          <p:cNvSpPr txBox="1"/>
          <p:nvPr/>
        </p:nvSpPr>
        <p:spPr>
          <a:xfrm>
            <a:off x="373087" y="16010428"/>
            <a:ext cx="8926960" cy="5770811"/>
          </a:xfrm>
          <a:prstGeom prst="rect">
            <a:avLst/>
          </a:prstGeom>
          <a:solidFill>
            <a:srgbClr val="005A78"/>
          </a:solidFill>
          <a:ln w="38100" cmpd="sng">
            <a:solidFill>
              <a:srgbClr val="005A7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design is an important method of reducing Medicaid undercounts. The use of the traditional design will miss a significant percentage of Medicaid enrollees.</a:t>
            </a: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a modified traditional design will miss a sizeable percentage of Medicaid enrollees.</a:t>
            </a:r>
          </a:p>
          <a:p>
            <a:pPr>
              <a:buClr>
                <a:srgbClr val="AE2573"/>
              </a:buClr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must be tailored to individual states based on program names, enrollment structure, Medicaid administration, and other factors. </a:t>
            </a: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survey design cannot completely eliminate the Medicaid undercount, factors like social desirability remain in play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DB31532-BCE4-4386-9261-B8BBDB5D3D1F}"/>
              </a:ext>
            </a:extLst>
          </p:cNvPr>
          <p:cNvSpPr txBox="1"/>
          <p:nvPr/>
        </p:nvSpPr>
        <p:spPr>
          <a:xfrm>
            <a:off x="9591431" y="12930475"/>
            <a:ext cx="12955344" cy="7679025"/>
          </a:xfrm>
          <a:prstGeom prst="rect">
            <a:avLst/>
          </a:prstGeom>
          <a:noFill/>
          <a:ln w="38100">
            <a:solidFill>
              <a:srgbClr val="AE257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Modify the traditional design while adding follow-ups in cases where there may be confusion.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Expand the traditional design answer categories to include: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state specific name(s) of Medicaid (typically done but not always),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name of the Medicaid program administrator [Unread],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name of the Medicaid managed care organization [Unread],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category for the state specific Exchange, “The Exchange,” “Obamacare” [Unread], and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category for “through the government,” “government insurance,” “Disability,” “SSI” [Unread].</a:t>
            </a: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Add follow-ups where there may be confusion to determine the type of coverage.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Exchange coverage, government insurance, Medicare vs. Medicaid</a:t>
            </a: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Even if insurance is identified as private, determine if it is Medicaid by checking: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insurance provider or carrier in states where Medicaid is administered by private carriers (follow-up to determine if the insurance is provided through Medicaid),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source of insurance (identified as through the government, by the Medicaid plan name or plan administrator), and</a:t>
            </a:r>
          </a:p>
          <a:p>
            <a:pPr marL="800100" lvl="1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ESI is provided through premium assistance program (in states offering these programs).</a:t>
            </a: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AE2573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 all follow-ups: Provide clarifying information to assist respondent in identifying the type of coverage. </a:t>
            </a:r>
          </a:p>
        </p:txBody>
      </p:sp>
      <p:graphicFrame>
        <p:nvGraphicFramePr>
          <p:cNvPr id="1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467580"/>
              </p:ext>
            </p:extLst>
          </p:nvPr>
        </p:nvGraphicFramePr>
        <p:xfrm>
          <a:off x="9591431" y="3055528"/>
          <a:ext cx="12772020" cy="8668663"/>
        </p:xfrm>
        <a:graphic>
          <a:graphicData uri="http://schemas.openxmlformats.org/drawingml/2006/table">
            <a:tbl>
              <a:tblPr/>
              <a:tblGrid>
                <a:gridCol w="21243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0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8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86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286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286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0556"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81" marR="5981" marT="5981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Specific Factors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960"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5981" marR="5981" marT="5981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problem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Oregon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Rhode Island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Dakota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Vermont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5600"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Name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coverage as the program name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Oregon Health Plan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 Mountain Care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7199"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Name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with a specific plan name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Healthy Kids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(Medicaid program for children)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Rhody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Health Partners, Connect Care Choice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Dynasaur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(Medicaid program for children)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07199"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MCO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with the care organization through which they receive care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Numerous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Plus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0399"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Program Administration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coverage as the insurance carrier, confusing with private coverage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 insurance carriers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1976"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 method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insurance as the Exchange or Obamacare confusing with private coverage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portal or the Federal Exchange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Exchange: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HealthSource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portal or the Federal Exchange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Exchange: Vermont Health Connect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16812">
                <a:tc rowSpan="2"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Government Insurance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insurance with where it was obtained or applied for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"Government" insurance, through the government, through SSI, welfare, disability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"Government" insurance, through the government, through SSI, welfare, disability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"Government" insurance, through the government, through SSI, welfare, disability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"Government" insurance, through the government, through SSI, welfare, disability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15198">
                <a:tc vMerge="1"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Similarity in names can lead to confusion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Confusing Medicaid with Medicare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Confusing Medicaid with Medicare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Confusing Medicaid with Medicare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Confusing Medicaid with Medicare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04252">
                <a:tc rowSpan="2"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Factors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by other program names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often combined with Indian Health Services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Medicaid expansion program prior to ACA was phased out but was still identified as a type of coverage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91440">
                <a:tc vMerge="1"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the coverage as employer sponsored private insurance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Premium assistance programs using Medicaid funds to purchase employer sponsored insurance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4630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9260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43891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585216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731520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877824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1024128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11704320" algn="l" defTabSz="2926080" rtl="0" eaLnBrk="1" latinLnBrk="0" hangingPunct="1">
                        <a:defRPr sz="576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81" marR="5981" marT="5981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890466" y="11671659"/>
            <a:ext cx="9137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Those in </a:t>
            </a:r>
            <a:r>
              <a:rPr kumimoji="0" lang="en-US" sz="2400" b="1" i="0" u="sng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can be addressed by modifying the traditional design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Those is </a:t>
            </a:r>
            <a:r>
              <a:rPr kumimoji="0" 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E6B8B7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require follow-ups to verify the type of coverage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A5EDCF7-CB8A-463A-AC68-FC04DC5EFDC4}"/>
              </a:ext>
            </a:extLst>
          </p:cNvPr>
          <p:cNvSpPr txBox="1"/>
          <p:nvPr/>
        </p:nvSpPr>
        <p:spPr>
          <a:xfrm>
            <a:off x="9567771" y="20804655"/>
            <a:ext cx="22977542" cy="1015663"/>
          </a:xfrm>
          <a:prstGeom prst="rect">
            <a:avLst/>
          </a:prstGeom>
          <a:noFill/>
          <a:ln w="38100">
            <a:solidFill>
              <a:srgbClr val="005A7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We would like to thank the following organizations for their use of data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buClr>
                <a:srgbClr val="AE2573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HealthSource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RI &amp; Freedman Healthcare; South Dakota Department of Social Services; Oregon Health Authority; The Vermont Department of Health &amp; Vermont Department of Financial Regulation Insurance Division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A5EDCF7-CB8A-463A-AC68-FC04DC5EFDC4}"/>
              </a:ext>
            </a:extLst>
          </p:cNvPr>
          <p:cNvSpPr txBox="1"/>
          <p:nvPr/>
        </p:nvSpPr>
        <p:spPr>
          <a:xfrm>
            <a:off x="373088" y="5144316"/>
            <a:ext cx="8926959" cy="4745915"/>
          </a:xfrm>
          <a:prstGeom prst="rect">
            <a:avLst/>
          </a:prstGeom>
          <a:noFill/>
          <a:ln w="38100">
            <a:solidFill>
              <a:srgbClr val="AE2573"/>
            </a:solidFill>
          </a:ln>
        </p:spPr>
        <p:txBody>
          <a:bodyPr wrap="square" rtlCol="0">
            <a:sp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Example: American Community Survey</a:t>
            </a:r>
          </a:p>
          <a:p>
            <a:pPr lvl="0" defTabSz="914400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this person CURRENTLY covered by any of the following types of health insurance or health coverage plans?  Mark "Yes" or "No" for EACH type of coverage  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through a current or former employer or union (of this person or another family member)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purchased directly from an insurance company (by this person or another family member)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Medicare, for people 65 and older, or people with certain disabilities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Medicaid, Medical Assistance, or any kind of government-assistance plan for those with low incomes or a disability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TRICARE or other military health care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(including those who have ever used or enrolled for VA health care)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Health Service</a:t>
            </a:r>
          </a:p>
          <a:p>
            <a:pPr marL="342900" lvl="0" indent="-342900" defTabSz="914400" fontAlgn="ctr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type of health insurance or health coverage plan – Specify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7F6B8D-B598-42B5-A7F4-2CE5B0117740}"/>
              </a:ext>
            </a:extLst>
          </p:cNvPr>
          <p:cNvSpPr txBox="1"/>
          <p:nvPr/>
        </p:nvSpPr>
        <p:spPr>
          <a:xfrm>
            <a:off x="9567771" y="2230896"/>
            <a:ext cx="12795679" cy="461665"/>
          </a:xfrm>
          <a:prstGeom prst="rect">
            <a:avLst/>
          </a:prstGeom>
          <a:noFill/>
          <a:ln w="38100">
            <a:solidFill>
              <a:srgbClr val="005A7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in Identifying Medicaid Coverage that Survey Design Needs to Consider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4E3F68A-CA0D-4090-80F0-F946665BB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0514" y="789609"/>
            <a:ext cx="2259875" cy="881539"/>
          </a:xfrm>
          <a:prstGeom prst="rect">
            <a:avLst/>
          </a:prstGeom>
        </p:spPr>
      </p:pic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xmlns="" id="{D8EE892D-7F12-44F9-8052-AE84B44A7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194405"/>
              </p:ext>
            </p:extLst>
          </p:nvPr>
        </p:nvGraphicFramePr>
        <p:xfrm>
          <a:off x="22654834" y="3359131"/>
          <a:ext cx="9845555" cy="807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xmlns="" id="{5237EB9C-43A6-4A05-B655-3E9773214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713894"/>
              </p:ext>
            </p:extLst>
          </p:nvPr>
        </p:nvGraphicFramePr>
        <p:xfrm>
          <a:off x="22838158" y="12950328"/>
          <a:ext cx="9662231" cy="7659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476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896</Words>
  <Application>Microsoft Office PowerPoint</Application>
  <PresentationFormat>Custom</PresentationFormat>
  <Paragraphs>124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Noyes</dc:creator>
  <cp:lastModifiedBy>brobertson</cp:lastModifiedBy>
  <cp:revision>56</cp:revision>
  <cp:lastPrinted>2018-04-30T16:25:20Z</cp:lastPrinted>
  <dcterms:created xsi:type="dcterms:W3CDTF">2018-04-02T13:21:20Z</dcterms:created>
  <dcterms:modified xsi:type="dcterms:W3CDTF">2018-05-21T18:10:53Z</dcterms:modified>
</cp:coreProperties>
</file>